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3" r:id="rId12"/>
    <p:sldId id="278" r:id="rId13"/>
    <p:sldId id="279" r:id="rId14"/>
    <p:sldId id="282" r:id="rId15"/>
    <p:sldId id="281" r:id="rId16"/>
    <p:sldId id="285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94" autoAdjust="0"/>
  </p:normalViewPr>
  <p:slideViewPr>
    <p:cSldViewPr>
      <p:cViewPr>
        <p:scale>
          <a:sx n="70" d="100"/>
          <a:sy n="7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0E8916-A739-4CA1-AA67-F76D9F0FBC04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3742A1-880D-44FD-BB56-16E32C0C5F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24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D58E1-7D30-47A8-A9B5-0C1759F4405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79EF-CBFF-4899-AB49-64448258509B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86CD-CE5C-4E86-A111-A8FA026641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CFFD-B871-4315-8816-CC1E35E71C62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39F4-4ECE-445F-85B9-F8AD8AC9C8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ACA0-0D8C-472C-805F-B80297247F1B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5643-C423-4710-A31D-3FCA02F804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1684-DBB8-412F-BB5B-1A61B474B6EB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4C48-3063-4E23-A532-3588E0CCE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19FC-EB49-4402-BA00-9363B39C98F8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E122-18CF-431F-ADE5-55C8BA7965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1CC6-FB06-4980-A7E9-FCBAFDCF615A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B4FD-C8A2-46C2-809E-380F286EF4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3137-1CCF-44EB-BC08-E908B540174D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C906-DA8F-4D08-BE6E-40BDB664F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C3DF-3719-4422-BD7D-18EE7C2D90CB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BCA8-4C9C-415C-8029-E4BC54BA9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4D06-745F-4886-B586-A4FEB16C650F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E168-5E48-41A7-88F4-BCA7C8837C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B4FE-BF11-4EAF-8893-862ABD13AAF2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3A11-E28E-45FB-91C1-414A102E7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2B0F-2561-4134-87A0-D4DF86FE446E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0CCE-A557-4370-B82C-9A58B3DA3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03F20-BA8C-4F7F-A7FA-17328CE73AD4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815FB-61F7-42A4-B9BE-52C57D18B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\\upload.wikimedia.org\wikipedia\commons\3\31\2009_Obama_inaugural_luncheon_flowers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\\upload.wikimedia.org\wikipedia\commons\3\3d\Feu_st_jean_pont_sur_seine675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commons\9\99\Beaujolais_nouvea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\\upload.wikimedia.org\wikipedia\commons\e\e8\Catherinettes,_Paris,_190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6/6c/Sint_in_spanje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Feu_st_jean_pont_sur_seine675.jpg" TargetMode="External"/><Relationship Id="rId3" Type="http://schemas.openxmlformats.org/officeDocument/2006/relationships/hyperlink" Target="http://fr.wikipedia.org/wiki/Fichier:F%C3%A8ves_lampes_dor%C3%A9es.JPG" TargetMode="External"/><Relationship Id="rId7" Type="http://schemas.openxmlformats.org/officeDocument/2006/relationships/hyperlink" Target="http://fr.wikipedia.org/wiki/Fichier:2009_Obama_inaugural_luncheon_flowers.jpg" TargetMode="External"/><Relationship Id="rId2" Type="http://schemas.openxmlformats.org/officeDocument/2006/relationships/hyperlink" Target="http://fr.wikipedia.org/wiki/Fichier:Galette_des_Rois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Fichier:Cartes_postales_poissons_d'avril.jpg" TargetMode="External"/><Relationship Id="rId11" Type="http://schemas.openxmlformats.org/officeDocument/2006/relationships/hyperlink" Target="http://fr.wikipedia.org/wiki/Fichier:Catherinettes,_Paris,_1909.jpg" TargetMode="External"/><Relationship Id="rId5" Type="http://schemas.openxmlformats.org/officeDocument/2006/relationships/hyperlink" Target="http://fr.wikipedia.org/wiki/Fichier:MardiGrasRag01.jpg" TargetMode="External"/><Relationship Id="rId10" Type="http://schemas.openxmlformats.org/officeDocument/2006/relationships/hyperlink" Target="http://fr.wikipedia.org/wiki/Fichier:Sint_in_spanje.jpg" TargetMode="External"/><Relationship Id="rId4" Type="http://schemas.openxmlformats.org/officeDocument/2006/relationships/hyperlink" Target="http://fr.wikipedia.org/wiki/Fichier:BigPinkHeart.jpg" TargetMode="External"/><Relationship Id="rId9" Type="http://schemas.openxmlformats.org/officeDocument/2006/relationships/hyperlink" Target="http://fr.wikipedia.org/wiki/Fichier:Beaujolais_nouveau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\\upload.wikimedia.org\wikipedia\commons\f\fa\Galette_des_Rois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file:///\\upload.wikimedia.org\wikipedia\commons\9\90\F%25C3%25A8ves_lampes_dor%25C3%25A9e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\\upload.wikimedia.org\wikipedia\commons\3\37\BigPinkHeart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\\upload.wikimedia.org\wikipedia\commons\c\c0\MardiGrasRag0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\\upload.wikimedia.org\wikipedia\commons\a\a6\Cartes_postales_poissons_d'avril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428625" y="2071688"/>
            <a:ext cx="8143875" cy="4071937"/>
          </a:xfrm>
        </p:spPr>
        <p:txBody>
          <a:bodyPr rtlCol="0">
            <a:noAutofit/>
          </a:bodyPr>
          <a:lstStyle/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Datum vytvoření:	prosinec 2012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Téma:	svátky ve Francii bez dne pracovního klidu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2650" indent="-21526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Klíčová slova: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Svátek Tří králů, Hromnice, Svatý Val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ent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Masopustní úterý, 1. apríl, Svátek matek, Svatý Jan,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Beaujolais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Svatá Kateřina, Mikuláš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2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VY_32_INOVACE_2.1.FJ4.08/</a:t>
            </a:r>
            <a:r>
              <a:rPr lang="cs-CZ" sz="1400" dirty="0" err="1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</a:t>
            </a:r>
            <a:r>
              <a:rPr lang="fr-FR" smtClean="0"/>
              <a:t>a fête des Mères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457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4580" name="TextovéPole 5"/>
          <p:cNvSpPr txBox="1">
            <a:spLocks noChangeArrowheads="1"/>
          </p:cNvSpPr>
          <p:nvPr/>
        </p:nvSpPr>
        <p:spPr bwMode="auto">
          <a:xfrm>
            <a:off x="2071688" y="5286375"/>
            <a:ext cx="5097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</a:t>
            </a:r>
            <a:r>
              <a:rPr lang="fr-FR" b="1">
                <a:latin typeface="Calibri" pitchFamily="34" charset="0"/>
              </a:rPr>
              <a:t>mobile</a:t>
            </a:r>
            <a:r>
              <a:rPr lang="fr-FR">
                <a:latin typeface="Calibri" pitchFamily="34" charset="0"/>
              </a:rPr>
              <a:t>,</a:t>
            </a:r>
            <a:r>
              <a:rPr lang="fr-FR" b="1">
                <a:latin typeface="Calibri" pitchFamily="34" charset="0"/>
              </a:rPr>
              <a:t> non fériée, civile</a:t>
            </a:r>
            <a:endParaRPr lang="fr-FR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 lieu le </a:t>
            </a:r>
            <a:r>
              <a:rPr lang="fr-FR" b="1">
                <a:latin typeface="Calibri" pitchFamily="34" charset="0"/>
              </a:rPr>
              <a:t>dernier dimanche de mai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offre de petits </a:t>
            </a:r>
            <a:r>
              <a:rPr lang="fr-FR" b="1">
                <a:latin typeface="Calibri" pitchFamily="34" charset="0"/>
              </a:rPr>
              <a:t>cadeaux</a:t>
            </a:r>
            <a:r>
              <a:rPr lang="fr-FR">
                <a:latin typeface="Calibri" pitchFamily="34" charset="0"/>
              </a:rPr>
              <a:t> et des </a:t>
            </a:r>
            <a:r>
              <a:rPr lang="fr-FR" b="1">
                <a:latin typeface="Calibri" pitchFamily="34" charset="0"/>
              </a:rPr>
              <a:t>fleurs</a:t>
            </a:r>
            <a:r>
              <a:rPr lang="fr-FR">
                <a:latin typeface="Calibri" pitchFamily="34" charset="0"/>
              </a:rPr>
              <a:t> aux mères</a:t>
            </a:r>
            <a:endParaRPr lang="fr-FR" b="1">
              <a:latin typeface="Calibri" pitchFamily="34" charset="0"/>
            </a:endParaRPr>
          </a:p>
        </p:txBody>
      </p:sp>
      <p:pic>
        <p:nvPicPr>
          <p:cNvPr id="24581" name="Picture 2" descr="Fichier:2009 Obama inaugural luncheon flower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fête de la Saint-Jean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560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5604" name="TextovéPole 5"/>
          <p:cNvSpPr txBox="1">
            <a:spLocks noChangeArrowheads="1"/>
          </p:cNvSpPr>
          <p:nvPr/>
        </p:nvSpPr>
        <p:spPr bwMode="auto">
          <a:xfrm>
            <a:off x="1835150" y="5157788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d‘origine </a:t>
            </a:r>
            <a:r>
              <a:rPr lang="fr-FR" b="1">
                <a:latin typeface="Calibri" pitchFamily="34" charset="0"/>
              </a:rPr>
              <a:t>religieuse</a:t>
            </a:r>
            <a:r>
              <a:rPr lang="fr-FR">
                <a:latin typeface="Calibri" pitchFamily="34" charset="0"/>
              </a:rPr>
              <a:t>, </a:t>
            </a:r>
            <a:r>
              <a:rPr lang="fr-FR" b="1">
                <a:latin typeface="Calibri" pitchFamily="34" charset="0"/>
              </a:rPr>
              <a:t>fixe</a:t>
            </a:r>
            <a:r>
              <a:rPr lang="fr-FR">
                <a:latin typeface="Calibri" pitchFamily="34" charset="0"/>
              </a:rPr>
              <a:t>,</a:t>
            </a:r>
            <a:r>
              <a:rPr lang="fr-FR" b="1">
                <a:latin typeface="Calibri" pitchFamily="34" charset="0"/>
              </a:rPr>
              <a:t> non fériée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 lieu </a:t>
            </a:r>
            <a:r>
              <a:rPr lang="fr-FR" b="1">
                <a:latin typeface="Calibri" pitchFamily="34" charset="0"/>
              </a:rPr>
              <a:t>le</a:t>
            </a:r>
            <a:r>
              <a:rPr lang="fr-FR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24 juin</a:t>
            </a:r>
            <a:endParaRPr lang="fr-FR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C‘est la fête de </a:t>
            </a:r>
            <a:r>
              <a:rPr lang="fr-FR" b="1">
                <a:latin typeface="Calibri" pitchFamily="34" charset="0"/>
              </a:rPr>
              <a:t>Jean le Baptiste, </a:t>
            </a:r>
            <a:r>
              <a:rPr lang="fr-FR">
                <a:latin typeface="Calibri" pitchFamily="34" charset="0"/>
              </a:rPr>
              <a:t>la fête de la </a:t>
            </a:r>
            <a:r>
              <a:rPr lang="fr-FR" b="1">
                <a:latin typeface="Calibri" pitchFamily="34" charset="0"/>
              </a:rPr>
              <a:t>Jeunesse 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Traditionnellement accompagnée de </a:t>
            </a:r>
            <a:r>
              <a:rPr lang="fr-FR" b="1">
                <a:latin typeface="Calibri" pitchFamily="34" charset="0"/>
              </a:rPr>
              <a:t>grands feux</a:t>
            </a:r>
          </a:p>
        </p:txBody>
      </p:sp>
      <p:pic>
        <p:nvPicPr>
          <p:cNvPr id="25605" name="Picture 2" descr="Fichier:Feu st jean pont sur seine67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428750"/>
            <a:ext cx="5437188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ovéPole 6"/>
          <p:cNvSpPr txBox="1">
            <a:spLocks noChangeArrowheads="1"/>
          </p:cNvSpPr>
          <p:nvPr/>
        </p:nvSpPr>
        <p:spPr bwMode="auto">
          <a:xfrm>
            <a:off x="7286625" y="4786313"/>
            <a:ext cx="1568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latin typeface="Calibri" pitchFamily="34" charset="0"/>
              </a:rPr>
              <a:t>Auteur: Michiel Hendryckx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beaujolais nouveau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662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6628" name="TextovéPole 5"/>
          <p:cNvSpPr txBox="1">
            <a:spLocks noChangeArrowheads="1"/>
          </p:cNvSpPr>
          <p:nvPr/>
        </p:nvSpPr>
        <p:spPr bwMode="auto">
          <a:xfrm>
            <a:off x="642938" y="5429250"/>
            <a:ext cx="7888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</a:t>
            </a:r>
            <a:r>
              <a:rPr lang="fr-FR" b="1">
                <a:latin typeface="Calibri" pitchFamily="34" charset="0"/>
              </a:rPr>
              <a:t>mobile</a:t>
            </a:r>
            <a:r>
              <a:rPr lang="fr-FR">
                <a:latin typeface="Calibri" pitchFamily="34" charset="0"/>
              </a:rPr>
              <a:t>,</a:t>
            </a:r>
            <a:r>
              <a:rPr lang="fr-FR" b="1">
                <a:latin typeface="Calibri" pitchFamily="34" charset="0"/>
              </a:rPr>
              <a:t> non fériée, civile</a:t>
            </a:r>
            <a:endParaRPr lang="fr-FR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 lieu </a:t>
            </a:r>
            <a:r>
              <a:rPr lang="fr-FR" b="1">
                <a:latin typeface="Calibri" pitchFamily="34" charset="0"/>
              </a:rPr>
              <a:t>le 3</a:t>
            </a:r>
            <a:r>
              <a:rPr lang="fr-FR" b="1" baseline="30000">
                <a:latin typeface="Calibri" pitchFamily="34" charset="0"/>
              </a:rPr>
              <a:t>e</a:t>
            </a:r>
            <a:r>
              <a:rPr lang="fr-FR" b="1">
                <a:latin typeface="Calibri" pitchFamily="34" charset="0"/>
              </a:rPr>
              <a:t> jeudi de novembre</a:t>
            </a:r>
            <a:r>
              <a:rPr lang="fr-FR">
                <a:latin typeface="Calibri" pitchFamily="34" charset="0"/>
              </a:rPr>
              <a:t> 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peut goûter le </a:t>
            </a:r>
            <a:r>
              <a:rPr lang="fr-FR" b="1">
                <a:latin typeface="Calibri" pitchFamily="34" charset="0"/>
              </a:rPr>
              <a:t>premier vin de l‘année</a:t>
            </a:r>
            <a:r>
              <a:rPr lang="cs-CZ" b="1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produit dans le vignoble du Beaujolais</a:t>
            </a:r>
            <a:endParaRPr lang="fr-FR" b="1">
              <a:latin typeface="Calibri" pitchFamily="34" charset="0"/>
            </a:endParaRPr>
          </a:p>
        </p:txBody>
      </p:sp>
      <p:pic>
        <p:nvPicPr>
          <p:cNvPr id="26629" name="Obrázek 6" descr="P1140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74763"/>
            <a:ext cx="53689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Fichier:Beaujolais nouveau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5004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929438" y="314325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Auteur: Véronique Pagnier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Sainte-Catherine</a:t>
            </a:r>
            <a:endParaRPr lang="cs-CZ" smtClean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765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7652" name="TextovéPole 5"/>
          <p:cNvSpPr txBox="1">
            <a:spLocks noChangeArrowheads="1"/>
          </p:cNvSpPr>
          <p:nvPr/>
        </p:nvSpPr>
        <p:spPr bwMode="auto">
          <a:xfrm>
            <a:off x="539750" y="4581525"/>
            <a:ext cx="4532316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fête </a:t>
            </a:r>
            <a:r>
              <a:rPr lang="fr-FR" b="1" dirty="0">
                <a:latin typeface="Calibri" pitchFamily="34" charset="0"/>
              </a:rPr>
              <a:t>chrétienne</a:t>
            </a:r>
            <a:r>
              <a:rPr lang="fr-FR" dirty="0">
                <a:latin typeface="Calibri" pitchFamily="34" charset="0"/>
              </a:rPr>
              <a:t>, </a:t>
            </a:r>
            <a:r>
              <a:rPr lang="fr-FR" b="1" dirty="0">
                <a:latin typeface="Calibri" pitchFamily="34" charset="0"/>
              </a:rPr>
              <a:t>fixe</a:t>
            </a:r>
            <a:r>
              <a:rPr lang="fr-FR" dirty="0">
                <a:latin typeface="Calibri" pitchFamily="34" charset="0"/>
              </a:rPr>
              <a:t>,</a:t>
            </a:r>
            <a:r>
              <a:rPr lang="fr-FR" b="1" dirty="0">
                <a:latin typeface="Calibri" pitchFamily="34" charset="0"/>
              </a:rPr>
              <a:t> non fériée</a:t>
            </a:r>
            <a:endParaRPr lang="fr-FR" dirty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Elle a lieu </a:t>
            </a:r>
            <a:r>
              <a:rPr lang="fr-FR" b="1" dirty="0">
                <a:latin typeface="Calibri" pitchFamily="34" charset="0"/>
              </a:rPr>
              <a:t>le 25 novembre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On organise des </a:t>
            </a:r>
            <a:r>
              <a:rPr lang="fr-FR" b="1" dirty="0">
                <a:latin typeface="Calibri" pitchFamily="34" charset="0"/>
              </a:rPr>
              <a:t>bals</a:t>
            </a:r>
            <a:r>
              <a:rPr lang="fr-FR" dirty="0">
                <a:latin typeface="Calibri" pitchFamily="34" charset="0"/>
              </a:rPr>
              <a:t> où les jeunes </a:t>
            </a:r>
            <a:r>
              <a:rPr lang="fr-FR" dirty="0" smtClean="0">
                <a:latin typeface="Calibri" pitchFamily="34" charset="0"/>
              </a:rPr>
              <a:t>filles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fr-FR" dirty="0" smtClean="0">
                <a:latin typeface="Calibri" pitchFamily="34" charset="0"/>
              </a:rPr>
              <a:t>les </a:t>
            </a:r>
            <a:r>
              <a:rPr lang="fr-FR" b="1" dirty="0" smtClean="0">
                <a:latin typeface="Calibri" pitchFamily="34" charset="0"/>
              </a:rPr>
              <a:t>Catherinettes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fr-FR" dirty="0" smtClean="0">
                <a:latin typeface="Calibri" pitchFamily="34" charset="0"/>
              </a:rPr>
              <a:t>qui </a:t>
            </a:r>
            <a:r>
              <a:rPr lang="fr-FR" dirty="0">
                <a:latin typeface="Calibri" pitchFamily="34" charset="0"/>
              </a:rPr>
              <a:t>à leurs 25 ans ne sont pas encore mariées portent des </a:t>
            </a:r>
            <a:r>
              <a:rPr lang="fr-FR" b="1" dirty="0">
                <a:latin typeface="Calibri" pitchFamily="34" charset="0"/>
              </a:rPr>
              <a:t>chapeaux</a:t>
            </a:r>
            <a:r>
              <a:rPr lang="fr-FR" dirty="0">
                <a:latin typeface="Calibri" pitchFamily="34" charset="0"/>
              </a:rPr>
              <a:t> multicolores à la recherche d‘un mari</a:t>
            </a:r>
          </a:p>
        </p:txBody>
      </p:sp>
      <p:pic>
        <p:nvPicPr>
          <p:cNvPr id="27653" name="Picture 2" descr="Fichier:Catherinettes, Paris, 1909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321468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P1140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0" y="-5715000"/>
            <a:ext cx="6502400" cy="4876800"/>
          </a:xfrm>
          <a:prstGeom prst="rect">
            <a:avLst/>
          </a:prstGeom>
          <a:noFill/>
        </p:spPr>
      </p:pic>
      <p:pic>
        <p:nvPicPr>
          <p:cNvPr id="27657" name="Picture 9" descr="P1140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268413"/>
            <a:ext cx="4103687" cy="307975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000892" y="5786454"/>
            <a:ext cx="14531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Catherinettes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Saint-Nicolas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867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611188" y="13414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fête </a:t>
            </a:r>
            <a:r>
              <a:rPr lang="fr-FR" dirty="0" smtClean="0">
                <a:latin typeface="Calibri" pitchFamily="34" charset="0"/>
              </a:rPr>
              <a:t>religieuse, </a:t>
            </a:r>
            <a:r>
              <a:rPr lang="fr-FR" b="1" dirty="0" smtClean="0">
                <a:latin typeface="Calibri" pitchFamily="34" charset="0"/>
              </a:rPr>
              <a:t>fixe</a:t>
            </a:r>
            <a:r>
              <a:rPr lang="fr-FR" dirty="0" smtClean="0">
                <a:latin typeface="Calibri" pitchFamily="34" charset="0"/>
              </a:rPr>
              <a:t>,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>
                <a:latin typeface="Calibri" pitchFamily="34" charset="0"/>
              </a:rPr>
              <a:t>non fériée</a:t>
            </a:r>
            <a:endParaRPr lang="fr-FR" dirty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Elle a lieu </a:t>
            </a:r>
            <a:r>
              <a:rPr lang="fr-FR" b="1" dirty="0">
                <a:latin typeface="Calibri" pitchFamily="34" charset="0"/>
              </a:rPr>
              <a:t>le </a:t>
            </a:r>
            <a:r>
              <a:rPr lang="cs-CZ" b="1" dirty="0">
                <a:latin typeface="Calibri" pitchFamily="34" charset="0"/>
              </a:rPr>
              <a:t>6 </a:t>
            </a:r>
            <a:r>
              <a:rPr lang="fr-FR" b="1" dirty="0">
                <a:latin typeface="Calibri" pitchFamily="34" charset="0"/>
              </a:rPr>
              <a:t>décembre</a:t>
            </a:r>
            <a:endParaRPr lang="cs-CZ" b="1" dirty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veille, Saint Nicolas distribue traditionnellement des oranges et des pains d'épices aux enfants</a:t>
            </a:r>
            <a:endParaRPr lang="cs-CZ" dirty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Saint-Nicolas est une fête inspirée d'une personne ayant réellement vécu. De son vivant, il était protecteur des enfants, des veuves et des gens faibles</a:t>
            </a:r>
          </a:p>
        </p:txBody>
      </p:sp>
      <p:pic>
        <p:nvPicPr>
          <p:cNvPr id="28677" name="Picture 2" descr="Fichier:Sint in span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1438"/>
            <a:ext cx="37099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ovéPole 6"/>
          <p:cNvSpPr txBox="1">
            <a:spLocks noChangeArrowheads="1"/>
          </p:cNvSpPr>
          <p:nvPr/>
        </p:nvSpPr>
        <p:spPr bwMode="auto">
          <a:xfrm>
            <a:off x="2268538" y="5732463"/>
            <a:ext cx="33877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Saint-Nicolas et le Père Fouettard </a:t>
            </a:r>
          </a:p>
        </p:txBody>
      </p:sp>
      <p:sp>
        <p:nvSpPr>
          <p:cNvPr id="28679" name="TextovéPole 7"/>
          <p:cNvSpPr txBox="1">
            <a:spLocks noChangeArrowheads="1"/>
          </p:cNvSpPr>
          <p:nvPr/>
        </p:nvSpPr>
        <p:spPr bwMode="auto">
          <a:xfrm>
            <a:off x="7380288" y="6021388"/>
            <a:ext cx="871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/>
              <a:t>Auteur: Looi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Associez les fêtes à leurs symboles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Fêtes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7188" y="1643063"/>
            <a:ext cx="4140200" cy="4786312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</a:t>
            </a:r>
            <a:r>
              <a:rPr lang="cs-CZ" sz="2600" smtClean="0"/>
              <a:t>a </a:t>
            </a:r>
            <a:r>
              <a:rPr lang="fr-FR" sz="2600" smtClean="0"/>
              <a:t>Chandeleur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</a:t>
            </a:r>
            <a:r>
              <a:rPr lang="cs-CZ" sz="2600" smtClean="0"/>
              <a:t>a </a:t>
            </a:r>
            <a:r>
              <a:rPr lang="fr-FR" sz="2600" smtClean="0"/>
              <a:t>Saint-Nicolas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cs-CZ" sz="2600" smtClean="0"/>
              <a:t>L</a:t>
            </a:r>
            <a:r>
              <a:rPr lang="fr-FR" sz="2600" smtClean="0"/>
              <a:t>a Sainte-Catherine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Le Beaujolais nouveau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Mardi gras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Le 1</a:t>
            </a:r>
            <a:r>
              <a:rPr lang="fr-FR" sz="2600" baseline="30000" smtClean="0"/>
              <a:t>er</a:t>
            </a:r>
            <a:r>
              <a:rPr lang="fr-FR" sz="2600" smtClean="0"/>
              <a:t> avril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La fête de la Saint-Jean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cs-CZ" sz="2600" smtClean="0"/>
              <a:t>L‘</a:t>
            </a:r>
            <a:r>
              <a:rPr lang="fr-FR" sz="2600" smtClean="0"/>
              <a:t>Épiphanie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La fête des Mères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sz="2600" smtClean="0"/>
              <a:t>La Saint-Valentin</a:t>
            </a:r>
            <a:endParaRPr lang="cs-CZ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fr-FR" sz="2600" smtClean="0"/>
          </a:p>
          <a:p>
            <a:pPr marL="457200" indent="-457200" eaLnBrk="1" hangingPunct="1">
              <a:buFont typeface="Arial" charset="0"/>
              <a:buNone/>
            </a:pPr>
            <a:endParaRPr lang="fr-FR" sz="180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Symboles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143375" cy="4786312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 premier vin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Les amoureux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 dernier jour du carnaval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 Père Fouettard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La fève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Des petits cadeaux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Les crêpes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Des farces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Les chapeaux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fr-FR" sz="2600" dirty="0" smtClean="0"/>
              <a:t>Des grands feux</a:t>
            </a:r>
          </a:p>
          <a:p>
            <a:pPr eaLnBrk="1" hangingPunct="1">
              <a:buFont typeface="Calibri" pitchFamily="34" charset="0"/>
              <a:buAutoNum type="alphaLcPeriod"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sz="1800" dirty="0" smtClean="0"/>
          </a:p>
          <a:p>
            <a:pPr eaLnBrk="1" hangingPunct="1">
              <a:buFont typeface="Calibri" pitchFamily="34" charset="0"/>
              <a:buAutoNum type="alphaLcPeriod"/>
            </a:pPr>
            <a:endParaRPr lang="fr-FR" sz="1800" dirty="0" smtClean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970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1746" name="TextovéPole 5"/>
          <p:cNvSpPr txBox="1">
            <a:spLocks noChangeArrowheads="1"/>
          </p:cNvSpPr>
          <p:nvPr/>
        </p:nvSpPr>
        <p:spPr bwMode="auto">
          <a:xfrm>
            <a:off x="468313" y="549275"/>
            <a:ext cx="8318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Bibliographie:</a:t>
            </a:r>
          </a:p>
          <a:p>
            <a:r>
              <a:rPr lang="fr-FR"/>
              <a:t>Rœsch, R., Rolle-Harold, R.: </a:t>
            </a:r>
            <a:r>
              <a:rPr lang="fr-FR" i="1"/>
              <a:t>La France au quotidien</a:t>
            </a:r>
            <a:r>
              <a:rPr lang="fr-FR"/>
              <a:t>. Presses universitaires de Grenoble. Grenoble, 2008.</a:t>
            </a:r>
          </a:p>
          <a:p>
            <a:endParaRPr lang="fr-FR"/>
          </a:p>
          <a:p>
            <a:r>
              <a:rPr lang="fr-FR" b="1"/>
              <a:t>Photos, images:</a:t>
            </a:r>
          </a:p>
          <a:p>
            <a:r>
              <a:rPr lang="fr-FR">
                <a:latin typeface="Calibri" pitchFamily="34" charset="0"/>
                <a:hlinkClick r:id="rId2"/>
              </a:rPr>
              <a:t>http://fr.wikipedia.org/wiki/Fichier:Galette_des_Rois.png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3"/>
              </a:rPr>
              <a:t>http://fr.wikipedia.org/wiki/Fichier:F%C3%A8ves_lampes_dor%C3%A9es.JPG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4"/>
              </a:rPr>
              <a:t>http://fr.wikipedia.org/wiki/Fichier:BigPinkHeart.jpg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5"/>
              </a:rPr>
              <a:t>http://fr.wikipedia.org/wiki/Fichier:MardiGrasRag01.jpg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6"/>
              </a:rPr>
              <a:t>http://fr.wikipedia.org/wiki/Fichier:Cartes_postales_poissons_d%27avril.jpg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7"/>
              </a:rPr>
              <a:t>http://fr.wikipedia.org/wiki/Fichier:2009_Obama_inaugural_luncheon_flowers.jpg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8"/>
              </a:rPr>
              <a:t>http://fr.wikipedia.org/wiki/Fichier:Feu_st_jean_pont_sur_seine675.jpg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  <a:hlinkClick r:id="rId9"/>
              </a:rPr>
              <a:t>http://fr.wikipedia.org/wiki/Fichier:Beaujolais_nouveau.JPG</a:t>
            </a:r>
            <a:endParaRPr lang="cs-CZ">
              <a:latin typeface="Calibri" pitchFamily="34" charset="0"/>
            </a:endParaRPr>
          </a:p>
          <a:p>
            <a:r>
              <a:rPr lang="cs-CZ">
                <a:hlinkClick r:id="rId10"/>
              </a:rPr>
              <a:t>http://fr.wikipedia.org/wiki/Fichier:Sint_in_spanje.jpg</a:t>
            </a:r>
            <a:endParaRPr lang="cs-CZ"/>
          </a:p>
          <a:p>
            <a:r>
              <a:rPr lang="cs-CZ">
                <a:hlinkClick r:id="rId11"/>
              </a:rPr>
              <a:t>http://fr.wikipedia.org/wiki/Fichier:Catherinettes,_Paris,_1909.jpg</a:t>
            </a:r>
            <a:endParaRPr lang="cs-CZ"/>
          </a:p>
          <a:p>
            <a:endParaRPr lang="fr-FR"/>
          </a:p>
        </p:txBody>
      </p:sp>
      <p:sp>
        <p:nvSpPr>
          <p:cNvPr id="3174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VY_32_INOVACE_2.1.FJ4.08/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</a:t>
            </a:r>
            <a:r>
              <a:rPr lang="fr-FR" smtClean="0"/>
              <a:t>êtes en France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Jours </a:t>
            </a:r>
            <a:r>
              <a:rPr lang="cs-CZ" dirty="0" smtClean="0"/>
              <a:t>non </a:t>
            </a:r>
            <a:r>
              <a:rPr lang="fr-FR" dirty="0" smtClean="0"/>
              <a:t>fériés</a:t>
            </a:r>
            <a:endParaRPr lang="fr-FR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638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Classification des fêtes</a:t>
            </a:r>
            <a:r>
              <a:rPr lang="cs-CZ" smtClean="0"/>
              <a:t> </a:t>
            </a:r>
            <a:r>
              <a:rPr lang="cs-CZ" sz="2000" smtClean="0"/>
              <a:t>résumé</a:t>
            </a:r>
            <a:endParaRPr lang="fr-FR" sz="200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sz="2400" dirty="0" smtClean="0"/>
              <a:t>Le calendrier comporte des fêtes </a:t>
            </a:r>
            <a:r>
              <a:rPr lang="fr-FR" sz="2400" b="1" dirty="0" smtClean="0"/>
              <a:t>civiles</a:t>
            </a:r>
            <a:r>
              <a:rPr lang="fr-FR" sz="2400" dirty="0" smtClean="0"/>
              <a:t> ou </a:t>
            </a:r>
            <a:r>
              <a:rPr lang="fr-FR" sz="2400" b="1" dirty="0" smtClean="0"/>
              <a:t>religieuses.</a:t>
            </a:r>
          </a:p>
          <a:p>
            <a:pPr eaLnBrk="1" hangingPunct="1">
              <a:defRPr/>
            </a:pPr>
            <a:r>
              <a:rPr lang="fr-FR" sz="2400" dirty="0" smtClean="0"/>
              <a:t>On peut les diviser</a:t>
            </a:r>
            <a:endParaRPr lang="cs-CZ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400" dirty="0" smtClean="0"/>
              <a:t>s</a:t>
            </a:r>
            <a:r>
              <a:rPr lang="fr-FR" sz="2400" dirty="0" smtClean="0"/>
              <a:t>oit:</a:t>
            </a:r>
          </a:p>
          <a:p>
            <a:pPr marL="354013" indent="-354013" eaLnBrk="1" hangingPunct="1">
              <a:buFont typeface="+mj-lt"/>
              <a:buAutoNum type="arabicPeriod"/>
              <a:defRPr/>
            </a:pPr>
            <a:r>
              <a:rPr lang="fr-FR" sz="2400" u="sng" dirty="0" smtClean="0"/>
              <a:t>Du point de vue du jour de travail:</a:t>
            </a:r>
          </a:p>
          <a:p>
            <a:pPr marL="633413" indent="-279400" eaLnBrk="1" hangingPunct="1">
              <a:buFont typeface="+mj-lt"/>
              <a:buAutoNum type="alphaLcParenR"/>
              <a:defRPr/>
            </a:pPr>
            <a:r>
              <a:rPr lang="fr-FR" sz="2400" dirty="0" smtClean="0"/>
              <a:t>Certaines de ces fêtes sont les jours dits </a:t>
            </a:r>
            <a:r>
              <a:rPr lang="fr-FR" sz="2400" b="1" dirty="0" smtClean="0"/>
              <a:t>fériés </a:t>
            </a:r>
            <a:r>
              <a:rPr lang="fr-FR" sz="2400" dirty="0" smtClean="0"/>
              <a:t>(ou </a:t>
            </a:r>
            <a:r>
              <a:rPr lang="fr-FR" sz="2400" i="1" dirty="0" smtClean="0"/>
              <a:t>chommées</a:t>
            </a:r>
            <a:r>
              <a:rPr lang="fr-FR" sz="2400" dirty="0" smtClean="0"/>
              <a:t>) et on ne travaille pas en France</a:t>
            </a:r>
          </a:p>
          <a:p>
            <a:pPr marL="633413" indent="-279400" eaLnBrk="1" hangingPunct="1">
              <a:buFont typeface="+mj-lt"/>
              <a:buAutoNum type="alphaLcParenR"/>
              <a:defRPr/>
            </a:pPr>
            <a:r>
              <a:rPr lang="fr-FR" sz="2400" dirty="0" smtClean="0"/>
              <a:t>D‘autres fêtes, dites </a:t>
            </a:r>
            <a:r>
              <a:rPr lang="fr-FR" sz="2400" b="1" dirty="0" smtClean="0"/>
              <a:t>non</a:t>
            </a:r>
            <a:r>
              <a:rPr lang="cs-CZ" sz="2400" b="1" dirty="0" smtClean="0"/>
              <a:t> </a:t>
            </a:r>
            <a:r>
              <a:rPr lang="fr-FR" sz="2400" b="1" dirty="0" smtClean="0"/>
              <a:t>fériées</a:t>
            </a:r>
            <a:r>
              <a:rPr lang="fr-FR" sz="2400" dirty="0" smtClean="0"/>
              <a:t> (ou </a:t>
            </a:r>
            <a:r>
              <a:rPr lang="fr-FR" sz="2400" i="1" dirty="0" smtClean="0"/>
              <a:t>non</a:t>
            </a:r>
            <a:r>
              <a:rPr lang="cs-CZ" sz="2400" i="1" dirty="0" smtClean="0"/>
              <a:t> </a:t>
            </a:r>
            <a:r>
              <a:rPr lang="fr-FR" sz="2400" i="1" dirty="0" smtClean="0"/>
              <a:t>chommées</a:t>
            </a:r>
            <a:r>
              <a:rPr lang="fr-FR" sz="2400" dirty="0" smtClean="0"/>
              <a:t>), les Français vont au travail.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dirty="0" smtClean="0"/>
              <a:t>s</a:t>
            </a:r>
            <a:r>
              <a:rPr lang="fr-FR" sz="2400" dirty="0" smtClean="0"/>
              <a:t>oit:</a:t>
            </a:r>
          </a:p>
          <a:p>
            <a:pPr marL="354013" indent="-354013" eaLnBrk="1" hangingPunct="1">
              <a:buFont typeface="+mj-lt"/>
              <a:buAutoNum type="arabicPeriod" startAt="2"/>
              <a:defRPr/>
            </a:pPr>
            <a:r>
              <a:rPr lang="fr-FR" sz="2400" u="sng" dirty="0" smtClean="0"/>
              <a:t>Du point de vue de la date:</a:t>
            </a:r>
          </a:p>
          <a:p>
            <a:pPr marL="633413" indent="-279400" eaLnBrk="1" hangingPunct="1">
              <a:buFont typeface="+mj-lt"/>
              <a:buAutoNum type="alphaLcParenR"/>
              <a:defRPr/>
            </a:pPr>
            <a:r>
              <a:rPr lang="fr-FR" sz="2400" dirty="0" smtClean="0"/>
              <a:t>Avec des dates </a:t>
            </a:r>
            <a:r>
              <a:rPr lang="fr-FR" sz="2400" b="1" dirty="0" smtClean="0"/>
              <a:t>fixes</a:t>
            </a:r>
            <a:r>
              <a:rPr lang="fr-FR" sz="2400" dirty="0" smtClean="0"/>
              <a:t> se répétant régulièrement chaque année</a:t>
            </a:r>
          </a:p>
          <a:p>
            <a:pPr marL="633413" indent="-279400" eaLnBrk="1" hangingPunct="1">
              <a:buFont typeface="+mj-lt"/>
              <a:buAutoNum type="alphaLcParenR"/>
              <a:defRPr/>
            </a:pPr>
            <a:r>
              <a:rPr lang="fr-FR" sz="2400" dirty="0" smtClean="0"/>
              <a:t>Les fêtes </a:t>
            </a:r>
            <a:r>
              <a:rPr lang="fr-FR" sz="2400" b="1" dirty="0" smtClean="0"/>
              <a:t>mobiles</a:t>
            </a:r>
            <a:r>
              <a:rPr lang="fr-FR" sz="2400" dirty="0" smtClean="0"/>
              <a:t> dont les dates changent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endParaRPr lang="cs-CZ" sz="2000" dirty="0" smtClean="0"/>
          </a:p>
          <a:p>
            <a:pPr eaLnBrk="1" hangingPunct="1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7412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VY_32_INOVACE_2.1.FJ4.08/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Quelques fêtes non fériées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6 janvier, l‘Épiphanie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2 février, la Chandeleur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14 février, la Saint-Valentin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 février, Mardi gras et le Carnaval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avril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dernier dimanche de mai, la fête des Mères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24 juin, la fête de la Saint-</a:t>
            </a:r>
            <a:r>
              <a:rPr lang="cs-CZ" dirty="0" smtClean="0"/>
              <a:t>Jean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3</a:t>
            </a:r>
            <a:r>
              <a:rPr lang="fr-FR" baseline="30000" dirty="0" smtClean="0"/>
              <a:t>e</a:t>
            </a:r>
            <a:r>
              <a:rPr lang="fr-FR" dirty="0" smtClean="0"/>
              <a:t> jeudi de novembre, le beaujolais nouveau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25 novembre, la Sainte-Catherine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6 décembre, la Saint-Nicolas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843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L‘Épiphanie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945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19460" name="TextovéPole 5"/>
          <p:cNvSpPr txBox="1">
            <a:spLocks noChangeArrowheads="1"/>
          </p:cNvSpPr>
          <p:nvPr/>
        </p:nvSpPr>
        <p:spPr bwMode="auto">
          <a:xfrm>
            <a:off x="428625" y="3643313"/>
            <a:ext cx="8286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d‘origine </a:t>
            </a:r>
            <a:r>
              <a:rPr lang="fr-FR" b="1">
                <a:latin typeface="Calibri" pitchFamily="34" charset="0"/>
              </a:rPr>
              <a:t>païenne, fixe, non fériée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est célébrée </a:t>
            </a:r>
            <a:r>
              <a:rPr lang="fr-FR" b="1">
                <a:latin typeface="Calibri" pitchFamily="34" charset="0"/>
              </a:rPr>
              <a:t>le</a:t>
            </a:r>
            <a:r>
              <a:rPr lang="fr-FR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6 janvier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commémore </a:t>
            </a:r>
            <a:r>
              <a:rPr lang="fr-FR" b="1">
                <a:latin typeface="Calibri" pitchFamily="34" charset="0"/>
              </a:rPr>
              <a:t>l‘adoration du Christ par les Rois mages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partage une </a:t>
            </a:r>
            <a:r>
              <a:rPr lang="fr-FR" b="1">
                <a:latin typeface="Calibri" pitchFamily="34" charset="0"/>
              </a:rPr>
              <a:t>galette</a:t>
            </a:r>
            <a:r>
              <a:rPr lang="fr-FR">
                <a:latin typeface="Calibri" pitchFamily="34" charset="0"/>
              </a:rPr>
              <a:t> frangipane dans la famille et entre les amis même plusieurs fois par jour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Dans la galettes est dissimulée une petite figurine appelée la fève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</a:t>
            </a:r>
            <a:r>
              <a:rPr lang="fr-FR" b="1">
                <a:latin typeface="Calibri" pitchFamily="34" charset="0"/>
              </a:rPr>
              <a:t>fève</a:t>
            </a:r>
            <a:r>
              <a:rPr lang="fr-FR">
                <a:latin typeface="Calibri" pitchFamily="34" charset="0"/>
              </a:rPr>
              <a:t> – jadis faite de haricots, aujourd‘hui en porcelaine, en plastique</a:t>
            </a:r>
            <a:r>
              <a:rPr lang="cs-CZ">
                <a:latin typeface="Calibri" pitchFamily="34" charset="0"/>
              </a:rPr>
              <a:t>…</a:t>
            </a:r>
            <a:endParaRPr lang="fr-FR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Celui ou celle qui trouve la fève dans sa part de galette devient </a:t>
            </a:r>
            <a:r>
              <a:rPr lang="fr-FR" b="1">
                <a:latin typeface="Calibri" pitchFamily="34" charset="0"/>
              </a:rPr>
              <a:t>roi</a:t>
            </a:r>
            <a:r>
              <a:rPr lang="cs-CZ" b="1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ou</a:t>
            </a:r>
            <a:r>
              <a:rPr lang="cs-CZ" b="1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reine</a:t>
            </a:r>
            <a:r>
              <a:rPr lang="fr-FR">
                <a:latin typeface="Calibri" pitchFamily="34" charset="0"/>
              </a:rPr>
              <a:t> </a:t>
            </a:r>
            <a:endParaRPr lang="fr-FR" b="1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Les galettes sont vendues avec des </a:t>
            </a:r>
            <a:r>
              <a:rPr lang="fr-FR" b="1">
                <a:latin typeface="Calibri" pitchFamily="34" charset="0"/>
              </a:rPr>
              <a:t>couronnes</a:t>
            </a:r>
            <a:r>
              <a:rPr lang="fr-FR">
                <a:latin typeface="Calibri" pitchFamily="34" charset="0"/>
              </a:rPr>
              <a:t> en papier</a:t>
            </a:r>
            <a:endParaRPr lang="cs-CZ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les accompagne du </a:t>
            </a:r>
            <a:r>
              <a:rPr lang="fr-FR" b="1">
                <a:latin typeface="Calibri" pitchFamily="34" charset="0"/>
              </a:rPr>
              <a:t>champagne</a:t>
            </a:r>
            <a:r>
              <a:rPr lang="fr-FR">
                <a:latin typeface="Calibri" pitchFamily="34" charset="0"/>
              </a:rPr>
              <a:t> ou d‘un </a:t>
            </a:r>
            <a:r>
              <a:rPr lang="fr-FR" b="1">
                <a:latin typeface="Calibri" pitchFamily="34" charset="0"/>
              </a:rPr>
              <a:t>vin pétillant</a:t>
            </a:r>
          </a:p>
        </p:txBody>
      </p:sp>
      <p:pic>
        <p:nvPicPr>
          <p:cNvPr id="19461" name="Picture 2" descr="Fichier:Galette des Rois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96975"/>
            <a:ext cx="40878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6"/>
          <p:cNvSpPr txBox="1">
            <a:spLocks noChangeArrowheads="1"/>
          </p:cNvSpPr>
          <p:nvPr/>
        </p:nvSpPr>
        <p:spPr bwMode="auto">
          <a:xfrm>
            <a:off x="7451725" y="3933825"/>
            <a:ext cx="903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latin typeface="Calibri" pitchFamily="34" charset="0"/>
              </a:rPr>
              <a:t>Auteur: Gorrk</a:t>
            </a:r>
          </a:p>
        </p:txBody>
      </p:sp>
      <p:sp>
        <p:nvSpPr>
          <p:cNvPr id="19463" name="TextovéPole 7"/>
          <p:cNvSpPr txBox="1">
            <a:spLocks noChangeArrowheads="1"/>
          </p:cNvSpPr>
          <p:nvPr/>
        </p:nvSpPr>
        <p:spPr bwMode="auto">
          <a:xfrm>
            <a:off x="6732588" y="1341438"/>
            <a:ext cx="190976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La galette des Rois</a:t>
            </a:r>
          </a:p>
        </p:txBody>
      </p:sp>
      <p:pic>
        <p:nvPicPr>
          <p:cNvPr id="19464" name="Picture 4" descr="Fichier:Fèves lampes dorée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3414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ovéPole 9"/>
          <p:cNvSpPr txBox="1">
            <a:spLocks noChangeArrowheads="1"/>
          </p:cNvSpPr>
          <p:nvPr/>
        </p:nvSpPr>
        <p:spPr bwMode="auto">
          <a:xfrm>
            <a:off x="2786063" y="3500438"/>
            <a:ext cx="1081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latin typeface="Calibri" pitchFamily="34" charset="0"/>
              </a:rPr>
              <a:t>Auteur: Père Igor</a:t>
            </a:r>
          </a:p>
        </p:txBody>
      </p:sp>
      <p:sp>
        <p:nvSpPr>
          <p:cNvPr id="19466" name="TextovéPole 10"/>
          <p:cNvSpPr txBox="1">
            <a:spLocks noChangeArrowheads="1"/>
          </p:cNvSpPr>
          <p:nvPr/>
        </p:nvSpPr>
        <p:spPr bwMode="auto">
          <a:xfrm>
            <a:off x="468313" y="1341438"/>
            <a:ext cx="102711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</a:t>
            </a:r>
            <a:r>
              <a:rPr lang="cs-CZ">
                <a:latin typeface="Calibri" pitchFamily="34" charset="0"/>
              </a:rPr>
              <a:t>s</a:t>
            </a:r>
            <a:r>
              <a:rPr lang="fr-FR">
                <a:latin typeface="Calibri" pitchFamily="34" charset="0"/>
              </a:rPr>
              <a:t> fèves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Chandeleur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048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0484" name="TextovéPole 6"/>
          <p:cNvSpPr txBox="1">
            <a:spLocks noChangeArrowheads="1"/>
          </p:cNvSpPr>
          <p:nvPr/>
        </p:nvSpPr>
        <p:spPr bwMode="auto">
          <a:xfrm>
            <a:off x="357188" y="4143375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d‘origine </a:t>
            </a:r>
            <a:r>
              <a:rPr lang="fr-FR" b="1">
                <a:latin typeface="Calibri" pitchFamily="34" charset="0"/>
              </a:rPr>
              <a:t>juive </a:t>
            </a:r>
            <a:r>
              <a:rPr lang="fr-FR">
                <a:latin typeface="Calibri" pitchFamily="34" charset="0"/>
              </a:rPr>
              <a:t>et</a:t>
            </a:r>
            <a:r>
              <a:rPr lang="fr-FR" b="1">
                <a:latin typeface="Calibri" pitchFamily="34" charset="0"/>
              </a:rPr>
              <a:t> chrétienne, fixe, non fériée</a:t>
            </a:r>
            <a:endParaRPr lang="cs-CZ" b="1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 lieu </a:t>
            </a:r>
            <a:r>
              <a:rPr lang="fr-FR" b="1">
                <a:latin typeface="Calibri" pitchFamily="34" charset="0"/>
              </a:rPr>
              <a:t>le 2 février</a:t>
            </a:r>
            <a:r>
              <a:rPr lang="cs-CZ">
                <a:latin typeface="Calibri" pitchFamily="34" charset="0"/>
              </a:rPr>
              <a:t>, o</a:t>
            </a:r>
            <a:r>
              <a:rPr lang="fr-FR">
                <a:latin typeface="Calibri" pitchFamily="34" charset="0"/>
              </a:rPr>
              <a:t>n fête la </a:t>
            </a:r>
            <a:r>
              <a:rPr lang="fr-FR" b="1">
                <a:latin typeface="Calibri" pitchFamily="34" charset="0"/>
              </a:rPr>
              <a:t>purification de la Vierge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C‘est la fête des </a:t>
            </a:r>
            <a:r>
              <a:rPr lang="fr-FR" b="1">
                <a:latin typeface="Calibri" pitchFamily="34" charset="0"/>
              </a:rPr>
              <a:t>chandelles</a:t>
            </a:r>
            <a:r>
              <a:rPr lang="fr-FR">
                <a:latin typeface="Calibri" pitchFamily="34" charset="0"/>
              </a:rPr>
              <a:t>; d‘après la tradition, les femmes allumaient des chandelles et les ont posé</a:t>
            </a:r>
            <a:r>
              <a:rPr lang="cs-CZ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s sur la fenêtre pour défendre la maison contre le foudre et l‘incendie</a:t>
            </a:r>
            <a:endParaRPr lang="fr-FR" b="1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tradition est de mange</a:t>
            </a:r>
            <a:r>
              <a:rPr lang="cs-CZ">
                <a:latin typeface="Calibri" pitchFamily="34" charset="0"/>
              </a:rPr>
              <a:t>r</a:t>
            </a:r>
            <a:r>
              <a:rPr lang="fr-FR">
                <a:latin typeface="Calibri" pitchFamily="34" charset="0"/>
              </a:rPr>
              <a:t> des </a:t>
            </a:r>
            <a:r>
              <a:rPr lang="fr-FR" b="1">
                <a:latin typeface="Calibri" pitchFamily="34" charset="0"/>
              </a:rPr>
              <a:t>crêpes</a:t>
            </a:r>
            <a:r>
              <a:rPr lang="fr-FR">
                <a:latin typeface="Calibri" pitchFamily="34" charset="0"/>
              </a:rPr>
              <a:t> et de les faire sauter dans la poêle d‘une main en tenant une pièce de </a:t>
            </a:r>
            <a:r>
              <a:rPr lang="fr-FR" b="1">
                <a:latin typeface="Calibri" pitchFamily="34" charset="0"/>
              </a:rPr>
              <a:t>monnaie</a:t>
            </a:r>
            <a:r>
              <a:rPr lang="fr-FR">
                <a:latin typeface="Calibri" pitchFamily="34" charset="0"/>
              </a:rPr>
              <a:t> dans l‘autre main = une garantie de bonheur et de prospérité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accompagne les crêpes d‘un </a:t>
            </a:r>
            <a:r>
              <a:rPr lang="fr-FR" b="1">
                <a:latin typeface="Calibri" pitchFamily="34" charset="0"/>
              </a:rPr>
              <a:t>cidre</a:t>
            </a:r>
          </a:p>
        </p:txBody>
      </p:sp>
      <p:pic>
        <p:nvPicPr>
          <p:cNvPr id="20485" name="Picture 6" descr="P1140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675" y="1357313"/>
            <a:ext cx="36210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P1140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357313"/>
            <a:ext cx="36401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Saint-Valentin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150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1508" name="TextovéPole 5"/>
          <p:cNvSpPr txBox="1">
            <a:spLocks noChangeArrowheads="1"/>
          </p:cNvSpPr>
          <p:nvPr/>
        </p:nvSpPr>
        <p:spPr bwMode="auto">
          <a:xfrm>
            <a:off x="468313" y="2205038"/>
            <a:ext cx="42195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</a:t>
            </a:r>
            <a:r>
              <a:rPr lang="fr-FR" b="1">
                <a:latin typeface="Calibri" pitchFamily="34" charset="0"/>
              </a:rPr>
              <a:t> </a:t>
            </a:r>
            <a:r>
              <a:rPr lang="cs-CZ" b="1">
                <a:latin typeface="Calibri" pitchFamily="34" charset="0"/>
              </a:rPr>
              <a:t>civile</a:t>
            </a:r>
            <a:r>
              <a:rPr lang="cs-CZ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avec une origine religieuse, </a:t>
            </a:r>
            <a:r>
              <a:rPr lang="fr-FR" b="1">
                <a:latin typeface="Calibri" pitchFamily="34" charset="0"/>
              </a:rPr>
              <a:t>fixe, non fériée</a:t>
            </a:r>
            <a:endParaRPr lang="fr-FR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 lieu </a:t>
            </a:r>
            <a:r>
              <a:rPr lang="fr-FR" b="1">
                <a:latin typeface="Calibri" pitchFamily="34" charset="0"/>
              </a:rPr>
              <a:t>le</a:t>
            </a:r>
            <a:r>
              <a:rPr lang="cs-CZ" b="1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14 février</a:t>
            </a:r>
            <a:endParaRPr lang="cs-CZ" b="1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Saint-Valentin, </a:t>
            </a:r>
            <a:r>
              <a:rPr lang="fr-FR" b="1">
                <a:latin typeface="Calibri" pitchFamily="34" charset="0"/>
              </a:rPr>
              <a:t>patron des amoureux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On envoie une carte ou offre un cadeau à celle ou à celui qu‘on aime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Symbole: le </a:t>
            </a:r>
            <a:r>
              <a:rPr lang="fr-FR" b="1">
                <a:latin typeface="Calibri" pitchFamily="34" charset="0"/>
              </a:rPr>
              <a:t>cœur rouge</a:t>
            </a:r>
            <a:endParaRPr lang="cs-CZ">
              <a:latin typeface="Calibri" pitchFamily="34" charset="0"/>
            </a:endParaRPr>
          </a:p>
        </p:txBody>
      </p:sp>
      <p:pic>
        <p:nvPicPr>
          <p:cNvPr id="21509" name="Picture 2" descr="Fichier:BigPinkHear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268413"/>
            <a:ext cx="324643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</a:t>
            </a:r>
            <a:r>
              <a:rPr lang="fr-FR" smtClean="0"/>
              <a:t>ardi gras</a:t>
            </a:r>
            <a:endParaRPr lang="cs-CZ" smtClean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253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sp>
        <p:nvSpPr>
          <p:cNvPr id="22532" name="TextovéPole 5"/>
          <p:cNvSpPr txBox="1">
            <a:spLocks noChangeArrowheads="1"/>
          </p:cNvSpPr>
          <p:nvPr/>
        </p:nvSpPr>
        <p:spPr bwMode="auto">
          <a:xfrm>
            <a:off x="500063" y="2143125"/>
            <a:ext cx="3998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fête </a:t>
            </a:r>
            <a:r>
              <a:rPr lang="fr-FR" b="1">
                <a:latin typeface="Calibri" pitchFamily="34" charset="0"/>
              </a:rPr>
              <a:t>religieuse</a:t>
            </a:r>
            <a:r>
              <a:rPr lang="cs-CZ">
                <a:latin typeface="Calibri" pitchFamily="34" charset="0"/>
              </a:rPr>
              <a:t>, </a:t>
            </a:r>
            <a:r>
              <a:rPr lang="fr-FR" b="1">
                <a:latin typeface="Calibri" pitchFamily="34" charset="0"/>
              </a:rPr>
              <a:t>mobile</a:t>
            </a:r>
            <a:r>
              <a:rPr lang="fr-FR">
                <a:latin typeface="Calibri" pitchFamily="34" charset="0"/>
              </a:rPr>
              <a:t>,</a:t>
            </a:r>
            <a:r>
              <a:rPr lang="fr-FR" b="1">
                <a:latin typeface="Calibri" pitchFamily="34" charset="0"/>
              </a:rPr>
              <a:t> non fériée,</a:t>
            </a:r>
            <a:r>
              <a:rPr lang="fr-FR">
                <a:latin typeface="Calibri" pitchFamily="34" charset="0"/>
              </a:rPr>
              <a:t> elle a lieu en </a:t>
            </a:r>
            <a:r>
              <a:rPr lang="fr-FR" b="1">
                <a:latin typeface="Calibri" pitchFamily="34" charset="0"/>
              </a:rPr>
              <a:t>février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C‘est le dernier jour du </a:t>
            </a:r>
            <a:r>
              <a:rPr lang="fr-FR" b="1">
                <a:latin typeface="Calibri" pitchFamily="34" charset="0"/>
              </a:rPr>
              <a:t>carnaval</a:t>
            </a:r>
            <a:r>
              <a:rPr lang="fr-FR">
                <a:latin typeface="Calibri" pitchFamily="34" charset="0"/>
              </a:rPr>
              <a:t> qui est organisé souvent avec les </a:t>
            </a:r>
            <a:r>
              <a:rPr lang="fr-FR" b="1">
                <a:latin typeface="Calibri" pitchFamily="34" charset="0"/>
              </a:rPr>
              <a:t>défilés de chars, </a:t>
            </a:r>
            <a:r>
              <a:rPr lang="fr-FR">
                <a:latin typeface="Calibri" pitchFamily="34" charset="0"/>
              </a:rPr>
              <a:t>les gens se </a:t>
            </a:r>
            <a:r>
              <a:rPr lang="fr-FR" b="1">
                <a:latin typeface="Calibri" pitchFamily="34" charset="0"/>
              </a:rPr>
              <a:t>déguisent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Après mardi gras, le </a:t>
            </a:r>
            <a:r>
              <a:rPr lang="fr-FR" b="1">
                <a:latin typeface="Calibri" pitchFamily="34" charset="0"/>
              </a:rPr>
              <a:t>carême</a:t>
            </a:r>
            <a:r>
              <a:rPr lang="fr-FR">
                <a:latin typeface="Calibri" pitchFamily="34" charset="0"/>
              </a:rPr>
              <a:t>, la période de la suppression de la viande, commence et dure 40 jours jusqu‘à Pâques</a:t>
            </a:r>
          </a:p>
        </p:txBody>
      </p:sp>
      <p:pic>
        <p:nvPicPr>
          <p:cNvPr id="22533" name="Picture 2" descr="Fichier:MardiGrasRag0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1241425"/>
            <a:ext cx="396716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1</a:t>
            </a:r>
            <a:r>
              <a:rPr lang="fr-FR" baseline="30000" smtClean="0"/>
              <a:t>er</a:t>
            </a:r>
            <a:r>
              <a:rPr lang="fr-FR" smtClean="0"/>
              <a:t> avril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355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VY_32_INOVACE_2.1.FJ4.08/Št</a:t>
            </a:r>
          </a:p>
        </p:txBody>
      </p:sp>
      <p:pic>
        <p:nvPicPr>
          <p:cNvPr id="23556" name="Picture 2" descr="Fichier:Cartes postales poissons d'avri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214438"/>
            <a:ext cx="553402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ovéPole 5"/>
          <p:cNvSpPr txBox="1">
            <a:spLocks noChangeArrowheads="1"/>
          </p:cNvSpPr>
          <p:nvPr/>
        </p:nvSpPr>
        <p:spPr bwMode="auto">
          <a:xfrm>
            <a:off x="500063" y="5357813"/>
            <a:ext cx="8213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fête </a:t>
            </a:r>
            <a:r>
              <a:rPr lang="cs-CZ" b="1" dirty="0" smtClean="0">
                <a:latin typeface="Calibri" pitchFamily="34" charset="0"/>
              </a:rPr>
              <a:t>civile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fr-FR" b="1" dirty="0" smtClean="0">
                <a:latin typeface="Calibri" pitchFamily="34" charset="0"/>
              </a:rPr>
              <a:t>fixe</a:t>
            </a:r>
            <a:r>
              <a:rPr lang="fr-FR" dirty="0">
                <a:latin typeface="Calibri" pitchFamily="34" charset="0"/>
              </a:rPr>
              <a:t>,</a:t>
            </a:r>
            <a:r>
              <a:rPr lang="fr-FR" b="1" dirty="0">
                <a:latin typeface="Calibri" pitchFamily="34" charset="0"/>
              </a:rPr>
              <a:t> non fériée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Le jour des farces, on dit „</a:t>
            </a:r>
            <a:r>
              <a:rPr lang="fr-FR" b="1" dirty="0">
                <a:latin typeface="Calibri" pitchFamily="34" charset="0"/>
              </a:rPr>
              <a:t>Poisson d‘avril!</a:t>
            </a:r>
            <a:r>
              <a:rPr lang="fr-FR" dirty="0">
                <a:latin typeface="Calibri" pitchFamily="34" charset="0"/>
              </a:rPr>
              <a:t>“, on essaie de coller un poisson en papier sur le dos d‘autres personnes sans être apperçu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23558" name="TextovéPole 6"/>
          <p:cNvSpPr txBox="1">
            <a:spLocks noChangeArrowheads="1"/>
          </p:cNvSpPr>
          <p:nvPr/>
        </p:nvSpPr>
        <p:spPr bwMode="auto">
          <a:xfrm>
            <a:off x="5500688" y="4572000"/>
            <a:ext cx="193357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cartes postales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1182</Words>
  <Application>Microsoft Office PowerPoint</Application>
  <PresentationFormat>Předvádění na obrazovce (4:3)</PresentationFormat>
  <Paragraphs>183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Prezentace aplikace PowerPoint</vt:lpstr>
      <vt:lpstr>Fêtes en France</vt:lpstr>
      <vt:lpstr>Classification des fêtes résumé</vt:lpstr>
      <vt:lpstr>Quelques fêtes non fériées</vt:lpstr>
      <vt:lpstr>L‘Épiphanie</vt:lpstr>
      <vt:lpstr>La Chandeleur</vt:lpstr>
      <vt:lpstr>La Saint-Valentin</vt:lpstr>
      <vt:lpstr>Mardi gras</vt:lpstr>
      <vt:lpstr>Le 1er avril</vt:lpstr>
      <vt:lpstr>La fête des Mères</vt:lpstr>
      <vt:lpstr>La fête de la Saint-Jean</vt:lpstr>
      <vt:lpstr>Le beaujolais nouveau</vt:lpstr>
      <vt:lpstr>La Sainte-Catherine</vt:lpstr>
      <vt:lpstr>Saint-Nicolas</vt:lpstr>
      <vt:lpstr>Associez les fêtes à leurs symboles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Radek</cp:lastModifiedBy>
  <cp:revision>76</cp:revision>
  <dcterms:modified xsi:type="dcterms:W3CDTF">2012-12-06T19:25:55Z</dcterms:modified>
</cp:coreProperties>
</file>