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70" r:id="rId10"/>
    <p:sldId id="282" r:id="rId11"/>
    <p:sldId id="263" r:id="rId12"/>
    <p:sldId id="264" r:id="rId13"/>
    <p:sldId id="265" r:id="rId14"/>
    <p:sldId id="266" r:id="rId15"/>
    <p:sldId id="268" r:id="rId16"/>
    <p:sldId id="281" r:id="rId17"/>
    <p:sldId id="280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B8DBF-9DF0-435A-93ED-67339912B68E}" type="datetimeFigureOut">
              <a:rPr lang="cs-CZ" smtClean="0"/>
              <a:pPr/>
              <a:t>6.12.2012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57C9E-88C9-4B60-8982-38DFEF6DE6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8532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15363" name="Zástupný symbol pro záhlaví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VY_32_INOVACE_2.1.FJr.01/Št</a:t>
            </a:r>
          </a:p>
        </p:txBody>
      </p:sp>
      <p:sp>
        <p:nvSpPr>
          <p:cNvPr id="15364" name="Zástupný symbol pro zápatí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CZ.1.07/1.5.00/34.0501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57C9E-88C9-4B60-8982-38DFEF6DE697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A22FE-D721-48A3-9389-31146266A4A2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6.12.2012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5/57/La_Pentec%C3%B4te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commons/1/14/ESM_Saint-Cyr_14_07_07.jp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a/a9/Procesion_de_la_virgen_de_la_Asunci%C3%B3n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hyperlink" Target="//upload.wikimedia.org/wikipedia/commons/b/b8/Ascension_of_the_virgin_Michel_Sittow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//upload.wikimedia.org/wikipedia/commons/2/21/Armisticetrain.jp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//upload.wikimedia.org/wikipedia/commons/6/6d/Yulelog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hyperlink" Target="//upload.wikimedia.org/wikipedia/commons/0/0d/Foie_gras_IMGP2349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fr.wikipedia.org/wiki/Fichier:Giotto_-_Scrovegni_-_-38-_-_Ascension.jpg" TargetMode="External"/><Relationship Id="rId13" Type="http://schemas.openxmlformats.org/officeDocument/2006/relationships/hyperlink" Target="http://fr.wikipedia.org/wiki/Fichier:Foie_gras_IMGP2349.jpg" TargetMode="External"/><Relationship Id="rId3" Type="http://schemas.openxmlformats.org/officeDocument/2006/relationships/hyperlink" Target="http://fr.wikipedia.org/wiki/Fichier:Paris-fireworks-14-july-2005.jpg" TargetMode="External"/><Relationship Id="rId7" Type="http://schemas.openxmlformats.org/officeDocument/2006/relationships/hyperlink" Target="http://fr.wikipedia.org/wiki/Fichier:Armisticetrain.jpg" TargetMode="External"/><Relationship Id="rId12" Type="http://schemas.openxmlformats.org/officeDocument/2006/relationships/hyperlink" Target="http://fr.wikipedia.org/wiki/Fichier:Yulelog.jpg" TargetMode="External"/><Relationship Id="rId2" Type="http://schemas.openxmlformats.org/officeDocument/2006/relationships/hyperlink" Target="http://fr.wikipedia.org/wiki/Fichier:La_Pentec%C3%B4t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r.wikipedia.org/wiki/Fichier:1er_mai_2010_%C3%A0_Amiens_(France).JPG" TargetMode="External"/><Relationship Id="rId11" Type="http://schemas.openxmlformats.org/officeDocument/2006/relationships/hyperlink" Target="http://fr.wikipedia.org/wiki/Fichier:Ascension_of_the_virgin_Michel_Sittow.jpg" TargetMode="External"/><Relationship Id="rId5" Type="http://schemas.openxmlformats.org/officeDocument/2006/relationships/hyperlink" Target="http://fr.wikipedia.org/wiki/Fichier:Maigloeckchen_2.jpg" TargetMode="External"/><Relationship Id="rId10" Type="http://schemas.openxmlformats.org/officeDocument/2006/relationships/hyperlink" Target="http://fr.wikipedia.org/wiki/Fichier:Procesion_de_la_virgen_de_la_Asunci%C3%B3n.jpg" TargetMode="External"/><Relationship Id="rId4" Type="http://schemas.openxmlformats.org/officeDocument/2006/relationships/hyperlink" Target="http://fr.wikipedia.org/wiki/Fichier:Cloche_Saint-Antoine_Murat.JPG" TargetMode="External"/><Relationship Id="rId9" Type="http://schemas.openxmlformats.org/officeDocument/2006/relationships/hyperlink" Target="http://fr.wikipedia.org/wiki/Fichier:ESM_Saint-Cyr_14_07_07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4/49/Paris-fireworks-14-july-2005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//upload.wikimedia.org/wikipedia/commons/f/f3/Cloche_Saint-Antoine_Murat.JP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e/e1/Maigloeckchen_2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hyperlink" Target="//upload.wikimedia.org/wikipedia/commons/d/df/1er_mai_2010_%C3%A0_Amiens_(France)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2/27/Giotto_-_Scrovegni_-_-38-_-_Ascension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sah 2"/>
          <p:cNvSpPr>
            <a:spLocks noGrp="1"/>
          </p:cNvSpPr>
          <p:nvPr>
            <p:ph idx="4294967295"/>
          </p:nvPr>
        </p:nvSpPr>
        <p:spPr>
          <a:xfrm>
            <a:off x="428596" y="2071678"/>
            <a:ext cx="8143932" cy="4071966"/>
          </a:xfrm>
        </p:spPr>
        <p:txBody>
          <a:bodyPr>
            <a:noAutofit/>
          </a:bodyPr>
          <a:lstStyle/>
          <a:p>
            <a:pPr marL="2159000" indent="-215900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</a:pPr>
            <a:r>
              <a:rPr lang="cs-CZ" sz="1800" dirty="0" smtClean="0">
                <a:latin typeface="Arial" charset="0"/>
                <a:cs typeface="Arial" charset="0"/>
              </a:rPr>
              <a:t>Autor materiálu:	Andrea Šteflová</a:t>
            </a:r>
          </a:p>
          <a:p>
            <a:pPr marL="2159000" indent="-215900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</a:pPr>
            <a:r>
              <a:rPr lang="cs-CZ" sz="1800" dirty="0" smtClean="0">
                <a:latin typeface="Arial" charset="0"/>
                <a:cs typeface="Arial" charset="0"/>
              </a:rPr>
              <a:t>Datum vytvoření:	prosinec 2012</a:t>
            </a:r>
          </a:p>
          <a:p>
            <a:pPr marL="2159000" indent="-215900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</a:pPr>
            <a:r>
              <a:rPr lang="cs-CZ" sz="1800" dirty="0" smtClean="0">
                <a:latin typeface="Arial" charset="0"/>
                <a:cs typeface="Arial" charset="0"/>
              </a:rPr>
              <a:t>Vzdělávací oblast:	jazyk a jazyková komunikace</a:t>
            </a:r>
          </a:p>
          <a:p>
            <a:pPr marL="2159000" indent="-215900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</a:pPr>
            <a:r>
              <a:rPr lang="cs-CZ" sz="1800" dirty="0" smtClean="0">
                <a:latin typeface="Arial" charset="0"/>
                <a:cs typeface="Arial" charset="0"/>
              </a:rPr>
              <a:t>Vyučovací předmět:	seminář z francouzského jazyka</a:t>
            </a:r>
          </a:p>
          <a:p>
            <a:pPr marL="2159000" indent="-215900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</a:pPr>
            <a:r>
              <a:rPr lang="cs-CZ" sz="1800" dirty="0" smtClean="0">
                <a:latin typeface="Arial" charset="0"/>
                <a:cs typeface="Arial" charset="0"/>
              </a:rPr>
              <a:t>Ročník:	4., oktáva</a:t>
            </a:r>
          </a:p>
          <a:p>
            <a:pPr marL="2159000" indent="-215900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</a:pPr>
            <a:r>
              <a:rPr lang="cs-CZ" sz="1800" dirty="0" smtClean="0">
                <a:latin typeface="Arial" charset="0"/>
                <a:cs typeface="Arial" charset="0"/>
              </a:rPr>
              <a:t>Téma:	Státní svátky ve Francii – dny pracovního klidu</a:t>
            </a:r>
          </a:p>
          <a:p>
            <a:pPr marL="2159000" indent="-215900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</a:pPr>
            <a:r>
              <a:rPr lang="cs-CZ" sz="1800" dirty="0" smtClean="0">
                <a:latin typeface="Arial" charset="0"/>
                <a:cs typeface="Arial" charset="0"/>
              </a:rPr>
              <a:t>Druh materiálu:	prezentace, pracovní list </a:t>
            </a:r>
          </a:p>
          <a:p>
            <a:pPr marL="2159000" indent="-2159000" defTabSz="1062038">
              <a:lnSpc>
                <a:spcPct val="90000"/>
              </a:lnSpc>
              <a:buNone/>
            </a:pPr>
            <a:r>
              <a:rPr lang="cs-CZ" sz="1800" dirty="0" smtClean="0">
                <a:latin typeface="Arial" charset="0"/>
                <a:cs typeface="Arial" charset="0"/>
              </a:rPr>
              <a:t>Klíčová slova:	N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ový rok, Velikonoce, Svátek práce, Příměří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1945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, Nanebevstoupení Páně, Svatodušní svátky (Letnice), Národní svátek, Nanebevzetí Panny Marie, Všech svatých, Příměří 1918, Vánoce</a:t>
            </a:r>
          </a:p>
          <a:p>
            <a:pPr marL="2159000" indent="-215900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</a:pPr>
            <a:r>
              <a:rPr lang="cs-CZ" sz="1800" dirty="0" smtClean="0">
                <a:latin typeface="Arial" charset="0"/>
                <a:cs typeface="Arial" charset="0"/>
              </a:rPr>
              <a:t>Anotace:	výklad učiva, samostatná práce</a:t>
            </a:r>
          </a:p>
        </p:txBody>
      </p:sp>
      <p:pic>
        <p:nvPicPr>
          <p:cNvPr id="14339" name="Obrázek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571480"/>
            <a:ext cx="5715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6"/>
          <p:cNvSpPr txBox="1">
            <a:spLocks noChangeArrowheads="1"/>
          </p:cNvSpPr>
          <p:nvPr/>
        </p:nvSpPr>
        <p:spPr bwMode="auto">
          <a:xfrm>
            <a:off x="6286511" y="0"/>
            <a:ext cx="28574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VY_32_INOVACE_2.1.FJ4.07/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Št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lundi de Pentecôte</a:t>
            </a:r>
            <a:endParaRPr lang="fr-FR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5" name="TextovéPole 6"/>
          <p:cNvSpPr txBox="1">
            <a:spLocks noChangeArrowheads="1"/>
          </p:cNvSpPr>
          <p:nvPr/>
        </p:nvSpPr>
        <p:spPr bwMode="auto">
          <a:xfrm>
            <a:off x="6286511" y="0"/>
            <a:ext cx="28574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VY_32_INOVACE_2.1.FJ4.07/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Št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286248" y="2643182"/>
            <a:ext cx="4430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fr-FR" dirty="0" smtClean="0"/>
              <a:t>La fête </a:t>
            </a:r>
            <a:r>
              <a:rPr lang="fr-FR" b="1" dirty="0" smtClean="0"/>
              <a:t>chrétienne</a:t>
            </a:r>
            <a:r>
              <a:rPr lang="fr-FR" dirty="0" smtClean="0"/>
              <a:t>, </a:t>
            </a:r>
            <a:r>
              <a:rPr lang="fr-FR" b="1" dirty="0" smtClean="0"/>
              <a:t>mobile, fériée</a:t>
            </a:r>
            <a:endParaRPr lang="fr-FR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fr-FR" dirty="0" smtClean="0"/>
              <a:t>La fête qui a lieu 10 jours après l‘Ascen</a:t>
            </a:r>
            <a:r>
              <a:rPr lang="cs-CZ" dirty="0" smtClean="0"/>
              <a:t>s</a:t>
            </a:r>
            <a:r>
              <a:rPr lang="fr-FR" dirty="0" smtClean="0"/>
              <a:t>ion, elle tombe le lundi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fr-FR" dirty="0" smtClean="0"/>
              <a:t>Elle commémore la venue du </a:t>
            </a:r>
            <a:r>
              <a:rPr lang="fr-FR" b="1" dirty="0" smtClean="0"/>
              <a:t>Saint Esprit </a:t>
            </a:r>
            <a:r>
              <a:rPr lang="fr-FR" dirty="0" smtClean="0"/>
              <a:t>cinquante jours après Pâques sur les </a:t>
            </a:r>
            <a:r>
              <a:rPr lang="fr-FR" b="1" dirty="0" smtClean="0"/>
              <a:t>apôtres</a:t>
            </a:r>
            <a:r>
              <a:rPr lang="fr-FR" dirty="0" smtClean="0"/>
              <a:t> de Jésus</a:t>
            </a:r>
            <a:r>
              <a:rPr lang="cs-CZ" dirty="0" smtClean="0"/>
              <a:t> </a:t>
            </a:r>
            <a:r>
              <a:rPr lang="fr-FR" dirty="0" smtClean="0"/>
              <a:t>et la </a:t>
            </a:r>
            <a:r>
              <a:rPr lang="fr-FR" b="1" dirty="0" smtClean="0"/>
              <a:t>naissance de l‘Église</a:t>
            </a:r>
          </a:p>
        </p:txBody>
      </p:sp>
      <p:pic>
        <p:nvPicPr>
          <p:cNvPr id="11266" name="Picture 2" descr="Fichier:La Pentecôt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85860"/>
            <a:ext cx="3600400" cy="4989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33413" indent="-368300"/>
            <a:r>
              <a:rPr lang="fr-FR" dirty="0" smtClean="0"/>
              <a:t>Le 14 juillet, la fête nationale</a:t>
            </a:r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5" name="TextovéPole 6"/>
          <p:cNvSpPr txBox="1">
            <a:spLocks noChangeArrowheads="1"/>
          </p:cNvSpPr>
          <p:nvPr/>
        </p:nvSpPr>
        <p:spPr bwMode="auto">
          <a:xfrm>
            <a:off x="6286511" y="0"/>
            <a:ext cx="28574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VY_32_INOVACE_2.1.FJ4.07/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Št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7158" y="4786322"/>
            <a:ext cx="8501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fr-FR" dirty="0" smtClean="0"/>
              <a:t>La fête </a:t>
            </a:r>
            <a:r>
              <a:rPr lang="fr-FR" b="1" dirty="0" smtClean="0"/>
              <a:t>civile, fixe, fériée</a:t>
            </a:r>
            <a:endParaRPr lang="cs-CZ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fr-FR" dirty="0" smtClean="0"/>
              <a:t>Ce jour commémore la prise de la Bastille en 1789, l‘épisode emblématique de la Révolution française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fr-FR" dirty="0" smtClean="0"/>
              <a:t>Symboles: les </a:t>
            </a:r>
            <a:r>
              <a:rPr lang="fr-FR" b="1" dirty="0" smtClean="0"/>
              <a:t>défilés militaires </a:t>
            </a:r>
            <a:r>
              <a:rPr lang="fr-FR" dirty="0" smtClean="0"/>
              <a:t>dans les grandes villes</a:t>
            </a:r>
            <a:r>
              <a:rPr lang="cs-CZ" dirty="0" smtClean="0"/>
              <a:t> (</a:t>
            </a:r>
            <a:r>
              <a:rPr lang="fr-FR" dirty="0" smtClean="0"/>
              <a:t>à Paris sur les Champs-Élysées en présence du président de la République</a:t>
            </a:r>
            <a:r>
              <a:rPr lang="cs-CZ" dirty="0" smtClean="0"/>
              <a:t>)</a:t>
            </a:r>
            <a:r>
              <a:rPr lang="fr-FR" dirty="0" smtClean="0"/>
              <a:t>, à la nuit tombée, on tire des </a:t>
            </a:r>
            <a:r>
              <a:rPr lang="fr-FR" b="1" dirty="0" smtClean="0"/>
              <a:t>feux d‘artifice</a:t>
            </a:r>
            <a:endParaRPr lang="fr-FR" b="1" dirty="0"/>
          </a:p>
        </p:txBody>
      </p:sp>
      <p:pic>
        <p:nvPicPr>
          <p:cNvPr id="8194" name="Picture 2" descr="Fichier:ESM Saint-Cyr 14 07 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268760"/>
            <a:ext cx="6480720" cy="3361874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6372200" y="4653136"/>
            <a:ext cx="15472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Auteur: Adrien Marquette</a:t>
            </a:r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33413" indent="-368300"/>
            <a:r>
              <a:rPr lang="fr-FR" dirty="0" smtClean="0"/>
              <a:t>Le 15 août, l‘Assomption</a:t>
            </a:r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5" name="TextovéPole 6"/>
          <p:cNvSpPr txBox="1">
            <a:spLocks noChangeArrowheads="1"/>
          </p:cNvSpPr>
          <p:nvPr/>
        </p:nvSpPr>
        <p:spPr bwMode="auto">
          <a:xfrm>
            <a:off x="6286511" y="0"/>
            <a:ext cx="28574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VY_32_INOVACE_2.1.FJ4.07/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Št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55576" y="5517232"/>
            <a:ext cx="76140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fr-FR" dirty="0" smtClean="0"/>
              <a:t>La fête </a:t>
            </a:r>
            <a:r>
              <a:rPr lang="fr-FR" b="1" dirty="0" smtClean="0"/>
              <a:t>chrétienne, fixe, fériée</a:t>
            </a:r>
            <a:endParaRPr lang="fr-FR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fr-FR" dirty="0" smtClean="0"/>
              <a:t>Cette fête fait référence à </a:t>
            </a:r>
            <a:r>
              <a:rPr lang="fr-FR" b="1" dirty="0" smtClean="0"/>
              <a:t>l‘enlèvement miraculeux de la Vi</a:t>
            </a:r>
            <a:r>
              <a:rPr lang="cs-CZ" b="1" dirty="0" smtClean="0"/>
              <a:t>e</a:t>
            </a:r>
            <a:r>
              <a:rPr lang="fr-FR" b="1" dirty="0" smtClean="0"/>
              <a:t>rge </a:t>
            </a:r>
            <a:r>
              <a:rPr lang="fr-FR" dirty="0" smtClean="0"/>
              <a:t>par les anges</a:t>
            </a:r>
            <a:endParaRPr lang="cs-CZ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fr-FR" dirty="0" smtClean="0"/>
              <a:t>On organise des </a:t>
            </a:r>
            <a:r>
              <a:rPr lang="fr-FR" b="1" dirty="0" smtClean="0"/>
              <a:t>processions</a:t>
            </a:r>
            <a:r>
              <a:rPr lang="fr-FR" dirty="0" smtClean="0"/>
              <a:t> religieuses et des fêtes folkloriques</a:t>
            </a:r>
            <a:endParaRPr lang="fr-FR" dirty="0"/>
          </a:p>
        </p:txBody>
      </p:sp>
      <p:pic>
        <p:nvPicPr>
          <p:cNvPr id="7170" name="Picture 2" descr="Fichier:Procesion de la virgen de la Asunció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4905" y="1340767"/>
            <a:ext cx="2761430" cy="4104457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7596336" y="5229200"/>
            <a:ext cx="1090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Auteur: Ondando</a:t>
            </a:r>
            <a:endParaRPr lang="fr-FR" sz="1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932040" y="1412776"/>
            <a:ext cx="261404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La procession de la Vierge</a:t>
            </a:r>
            <a:endParaRPr lang="fr-FR" dirty="0"/>
          </a:p>
        </p:txBody>
      </p:sp>
      <p:pic>
        <p:nvPicPr>
          <p:cNvPr id="7172" name="Picture 4" descr="Fichier:Ascension of the virgin Michel Sittow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340768"/>
            <a:ext cx="3029088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1</a:t>
            </a:r>
            <a:r>
              <a:rPr lang="fr-FR" baseline="30000" dirty="0" smtClean="0"/>
              <a:t>er</a:t>
            </a:r>
            <a:r>
              <a:rPr lang="fr-FR" dirty="0" smtClean="0"/>
              <a:t> novembre, la Toussaint</a:t>
            </a:r>
            <a:endParaRPr lang="cs-CZ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5" name="TextovéPole 6"/>
          <p:cNvSpPr txBox="1">
            <a:spLocks noChangeArrowheads="1"/>
          </p:cNvSpPr>
          <p:nvPr/>
        </p:nvSpPr>
        <p:spPr bwMode="auto">
          <a:xfrm>
            <a:off x="6286511" y="0"/>
            <a:ext cx="28574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VY_32_INOVACE_2.1.FJ4.07/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Št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285852" y="5072074"/>
            <a:ext cx="64956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fr-FR" dirty="0" smtClean="0"/>
              <a:t>La fête </a:t>
            </a:r>
            <a:r>
              <a:rPr lang="fr-FR" b="1" dirty="0" smtClean="0"/>
              <a:t>chrétienne, fixe, fériée</a:t>
            </a:r>
            <a:endParaRPr lang="cs-CZ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fr-FR" dirty="0" smtClean="0"/>
              <a:t>On célèbre </a:t>
            </a:r>
            <a:r>
              <a:rPr lang="fr-FR" b="1" dirty="0" smtClean="0"/>
              <a:t>tous les saints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fr-FR" dirty="0" smtClean="0"/>
              <a:t>Le lendement, </a:t>
            </a:r>
            <a:r>
              <a:rPr lang="fr-FR" b="1" dirty="0" smtClean="0"/>
              <a:t>le 2 novembre</a:t>
            </a:r>
            <a:r>
              <a:rPr lang="fr-FR" dirty="0" smtClean="0"/>
              <a:t>, c‘est la fête de </a:t>
            </a:r>
            <a:r>
              <a:rPr lang="fr-FR" b="1" dirty="0" smtClean="0"/>
              <a:t>tous les morts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fr-FR" dirty="0" smtClean="0"/>
              <a:t>Les Français vont dans les cimetières déposer des </a:t>
            </a:r>
            <a:r>
              <a:rPr lang="fr-FR" b="1" dirty="0" smtClean="0"/>
              <a:t>chrysanthèmes</a:t>
            </a:r>
            <a:endParaRPr lang="fr-FR" b="1" dirty="0"/>
          </a:p>
        </p:txBody>
      </p:sp>
      <p:pic>
        <p:nvPicPr>
          <p:cNvPr id="6146" name="Picture 2" descr="http://www.varmatin.com/media_varmatin/imagecache/article-taille-normale-nm/vm_photo/2008/11/02/nm-photo-2197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428736"/>
            <a:ext cx="5126463" cy="344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11 novembre, l‘Armistice de 1918</a:t>
            </a:r>
            <a:endParaRPr lang="cs-CZ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5" name="TextovéPole 6"/>
          <p:cNvSpPr txBox="1">
            <a:spLocks noChangeArrowheads="1"/>
          </p:cNvSpPr>
          <p:nvPr/>
        </p:nvSpPr>
        <p:spPr bwMode="auto">
          <a:xfrm>
            <a:off x="6286511" y="0"/>
            <a:ext cx="28574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VY_32_INOVACE_2.1.FJ4.07/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Št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85720" y="1500174"/>
            <a:ext cx="4572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fr-FR" dirty="0" smtClean="0"/>
              <a:t>La fête </a:t>
            </a:r>
            <a:r>
              <a:rPr lang="fr-FR" b="1" dirty="0" smtClean="0"/>
              <a:t>civile, fixe, fériée</a:t>
            </a:r>
            <a:endParaRPr lang="cs-CZ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fr-FR" dirty="0" smtClean="0"/>
              <a:t>Cette date a mis fin à la </a:t>
            </a:r>
            <a:r>
              <a:rPr lang="fr-FR" b="1" dirty="0" smtClean="0"/>
              <a:t>1</a:t>
            </a:r>
            <a:r>
              <a:rPr lang="fr-FR" b="1" baseline="30000" dirty="0" smtClean="0"/>
              <a:t>ère</a:t>
            </a:r>
            <a:r>
              <a:rPr lang="fr-FR" b="1" dirty="0" smtClean="0"/>
              <a:t> Guerre mondiale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fr-FR" dirty="0" smtClean="0"/>
              <a:t>On dépose des </a:t>
            </a:r>
            <a:r>
              <a:rPr lang="fr-FR" b="1" dirty="0" smtClean="0"/>
              <a:t>fleurs</a:t>
            </a:r>
            <a:r>
              <a:rPr lang="fr-FR" dirty="0" smtClean="0"/>
              <a:t> sur les monuments aux morts élevés en hommage aux victimes de cette guerre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fr-FR" dirty="0" smtClean="0"/>
              <a:t>C‘est aussi la date de la </a:t>
            </a:r>
            <a:r>
              <a:rPr lang="fr-FR" b="1" dirty="0" smtClean="0"/>
              <a:t>Saint-Martin</a:t>
            </a:r>
            <a:r>
              <a:rPr lang="fr-FR" dirty="0" smtClean="0"/>
              <a:t>, on dit « </a:t>
            </a:r>
            <a:r>
              <a:rPr lang="fr-FR" i="1" dirty="0" smtClean="0"/>
              <a:t>l‘été de Saint Martin</a:t>
            </a:r>
            <a:r>
              <a:rPr lang="fr-FR" dirty="0" smtClean="0"/>
              <a:t> » ce qui signifie les derniers beaux jours avant l‘hiver</a:t>
            </a:r>
            <a:endParaRPr lang="fr-FR" dirty="0"/>
          </a:p>
        </p:txBody>
      </p:sp>
      <p:pic>
        <p:nvPicPr>
          <p:cNvPr id="7" name="Picture 2" descr="Fichier:Armisticetra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00174"/>
            <a:ext cx="3769704" cy="4660348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285852" y="5214950"/>
            <a:ext cx="364333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Cette photographie a été prise après la signature de l'armistice à la sortie du « wagon de l'Armistice »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25 décembre, Noël</a:t>
            </a:r>
            <a:endParaRPr lang="cs-CZ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5" name="TextovéPole 6"/>
          <p:cNvSpPr txBox="1">
            <a:spLocks noChangeArrowheads="1"/>
          </p:cNvSpPr>
          <p:nvPr/>
        </p:nvSpPr>
        <p:spPr bwMode="auto">
          <a:xfrm>
            <a:off x="6286511" y="0"/>
            <a:ext cx="28574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VY_32_INOVACE_2.1.FJ4.07/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Št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4" y="3645024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fr-FR" dirty="0" smtClean="0"/>
              <a:t>La fête </a:t>
            </a:r>
            <a:r>
              <a:rPr lang="fr-FR" b="1" dirty="0" smtClean="0"/>
              <a:t>chrétienne, fixe, fériée</a:t>
            </a:r>
            <a:endParaRPr lang="fr-FR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fr-FR" dirty="0" smtClean="0"/>
              <a:t>On célèbre la </a:t>
            </a:r>
            <a:r>
              <a:rPr lang="fr-FR" b="1" dirty="0" smtClean="0"/>
              <a:t>naissance du Christ</a:t>
            </a:r>
            <a:r>
              <a:rPr lang="fr-FR" dirty="0" smtClean="0"/>
              <a:t>, c‘est essentiellement la fête familiale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fr-FR" dirty="0" smtClean="0"/>
              <a:t>Le 24 décembre, les Français travaillent et les catholiques vont à la </a:t>
            </a:r>
            <a:r>
              <a:rPr lang="fr-FR" b="1" dirty="0" smtClean="0"/>
              <a:t>messe de minuit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fr-FR" dirty="0" smtClean="0"/>
              <a:t>Le matin du 25 décembre, le </a:t>
            </a:r>
            <a:r>
              <a:rPr lang="fr-FR" b="1" dirty="0" smtClean="0"/>
              <a:t>Père Noël </a:t>
            </a:r>
            <a:r>
              <a:rPr lang="fr-FR" dirty="0" smtClean="0"/>
              <a:t>apporte des </a:t>
            </a:r>
            <a:r>
              <a:rPr lang="fr-FR" b="1" dirty="0" smtClean="0"/>
              <a:t>cadeaux</a:t>
            </a:r>
            <a:r>
              <a:rPr lang="fr-FR" dirty="0" smtClean="0"/>
              <a:t> qu‘il dépose au pied du </a:t>
            </a:r>
            <a:r>
              <a:rPr lang="fr-FR" b="1" dirty="0" smtClean="0"/>
              <a:t>sapin </a:t>
            </a:r>
            <a:r>
              <a:rPr lang="cs-CZ" b="1" dirty="0" smtClean="0"/>
              <a:t>de </a:t>
            </a:r>
            <a:r>
              <a:rPr lang="fr-FR" b="1" dirty="0" smtClean="0"/>
              <a:t>Noël </a:t>
            </a:r>
            <a:r>
              <a:rPr lang="fr-FR" dirty="0" smtClean="0"/>
              <a:t>décoré de boules de verre brillantes, de guirlandes, de friandises…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fr-FR" dirty="0" smtClean="0"/>
              <a:t>Les repas traditionnels: le </a:t>
            </a:r>
            <a:r>
              <a:rPr lang="fr-FR" b="1" dirty="0" smtClean="0"/>
              <a:t>foie gras</a:t>
            </a:r>
            <a:r>
              <a:rPr lang="fr-FR" dirty="0" smtClean="0"/>
              <a:t>, la </a:t>
            </a:r>
            <a:r>
              <a:rPr lang="fr-FR" b="1" dirty="0" smtClean="0"/>
              <a:t>dinde</a:t>
            </a:r>
            <a:r>
              <a:rPr lang="fr-FR" dirty="0" smtClean="0"/>
              <a:t> souvent farcie de marrons, la </a:t>
            </a:r>
            <a:r>
              <a:rPr lang="fr-FR" b="1" dirty="0" smtClean="0"/>
              <a:t>bûche de Noël </a:t>
            </a:r>
            <a:r>
              <a:rPr lang="fr-FR" dirty="0" smtClean="0"/>
              <a:t>(un gâteau en forme de bûche de bois qu‘on brûlait dans la cheminée), les </a:t>
            </a:r>
            <a:r>
              <a:rPr lang="fr-FR" b="1" dirty="0" smtClean="0"/>
              <a:t>huîtres</a:t>
            </a:r>
            <a:r>
              <a:rPr lang="fr-FR" dirty="0" smtClean="0"/>
              <a:t>, les </a:t>
            </a:r>
            <a:r>
              <a:rPr lang="fr-FR" b="1" dirty="0" smtClean="0"/>
              <a:t>fruits de mer</a:t>
            </a:r>
            <a:r>
              <a:rPr lang="fr-FR" dirty="0" smtClean="0"/>
              <a:t>, le </a:t>
            </a:r>
            <a:r>
              <a:rPr lang="fr-FR" b="1" dirty="0" smtClean="0"/>
              <a:t>homard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fr-FR" dirty="0" smtClean="0"/>
              <a:t>D‘autres symboles: la </a:t>
            </a:r>
            <a:r>
              <a:rPr lang="fr-FR" b="1" dirty="0" smtClean="0"/>
              <a:t>crèche</a:t>
            </a:r>
            <a:r>
              <a:rPr lang="fr-FR" dirty="0" smtClean="0"/>
              <a:t>, les </a:t>
            </a:r>
            <a:r>
              <a:rPr lang="fr-FR" b="1" dirty="0" smtClean="0"/>
              <a:t>cantiques</a:t>
            </a:r>
            <a:r>
              <a:rPr lang="fr-FR" dirty="0" smtClean="0"/>
              <a:t> de Noël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fr-FR" dirty="0" smtClean="0"/>
              <a:t>La carte de Noël « </a:t>
            </a:r>
            <a:r>
              <a:rPr lang="fr-FR" i="1" dirty="0" smtClean="0"/>
              <a:t>Joyeux Noël et Bonne Année</a:t>
            </a:r>
            <a:r>
              <a:rPr lang="fr-FR" dirty="0" smtClean="0"/>
              <a:t> »</a:t>
            </a:r>
            <a:endParaRPr lang="fr-FR" dirty="0"/>
          </a:p>
        </p:txBody>
      </p:sp>
      <p:pic>
        <p:nvPicPr>
          <p:cNvPr id="4100" name="Picture 4" descr="Fichier:Yulelo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4361841" cy="2088232"/>
          </a:xfrm>
          <a:prstGeom prst="rect">
            <a:avLst/>
          </a:prstGeom>
          <a:noFill/>
        </p:spPr>
      </p:pic>
      <p:pic>
        <p:nvPicPr>
          <p:cNvPr id="4102" name="Picture 6" descr="Fichier:Foie gras IMGP234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196752"/>
            <a:ext cx="3473151" cy="2088232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7092280" y="1340768"/>
            <a:ext cx="13981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Auteur: Nikodem Nijaki</a:t>
            </a:r>
            <a:endParaRPr lang="fr-FR" sz="1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39552" y="3284984"/>
            <a:ext cx="181972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La </a:t>
            </a:r>
            <a:r>
              <a:rPr lang="fr-FR" dirty="0" smtClean="0"/>
              <a:t>bûche de Noël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236296" y="3212976"/>
            <a:ext cx="124425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L</a:t>
            </a:r>
            <a:r>
              <a:rPr lang="fr-FR" dirty="0" smtClean="0"/>
              <a:t>e foie gras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Associez les fêtes à leurs symboles</a:t>
            </a:r>
          </a:p>
        </p:txBody>
      </p:sp>
      <p:sp>
        <p:nvSpPr>
          <p:cNvPr id="60424" name="Rectangle 8"/>
          <p:cNvSpPr>
            <a:spLocks noGrp="1"/>
          </p:cNvSpPr>
          <p:nvPr>
            <p:ph type="body" idx="1"/>
          </p:nvPr>
        </p:nvSpPr>
        <p:spPr>
          <a:xfrm>
            <a:off x="428625" y="1214438"/>
            <a:ext cx="4040188" cy="3175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722313" lvl="1" indent="-265113" algn="ctr">
              <a:defRPr/>
            </a:pPr>
            <a:r>
              <a:rPr lang="fr-FR" sz="1800" dirty="0" smtClean="0"/>
              <a:t>Fêtes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57200" y="1643063"/>
            <a:ext cx="4040188" cy="4483100"/>
          </a:xfrm>
        </p:spPr>
        <p:txBody>
          <a:bodyPr>
            <a:normAutofit/>
          </a:bodyPr>
          <a:lstStyle/>
          <a:p>
            <a:pPr marL="811213" indent="-546100">
              <a:buFont typeface="+mj-lt"/>
              <a:buAutoNum type="arabicPeriod"/>
            </a:pPr>
            <a:r>
              <a:rPr lang="fr-FR" sz="2200" dirty="0" smtClean="0"/>
              <a:t>Pâques</a:t>
            </a:r>
          </a:p>
          <a:p>
            <a:pPr marL="811213" indent="-546100">
              <a:buFont typeface="+mj-lt"/>
              <a:buAutoNum type="arabicPeriod"/>
            </a:pPr>
            <a:r>
              <a:rPr lang="fr-FR" sz="2200" dirty="0" smtClean="0"/>
              <a:t>La fête du Travail</a:t>
            </a:r>
          </a:p>
          <a:p>
            <a:pPr marL="811213" indent="-546100">
              <a:buFont typeface="+mj-lt"/>
              <a:buAutoNum type="arabicPeriod"/>
            </a:pPr>
            <a:r>
              <a:rPr lang="fr-FR" sz="2200" dirty="0" smtClean="0"/>
              <a:t>Le Jour de l‘an</a:t>
            </a:r>
          </a:p>
          <a:p>
            <a:pPr marL="811213" indent="-546100">
              <a:buFont typeface="+mj-lt"/>
              <a:buAutoNum type="arabicPeriod"/>
            </a:pPr>
            <a:r>
              <a:rPr lang="fr-FR" sz="2200" dirty="0" smtClean="0"/>
              <a:t>L‘Assomption</a:t>
            </a:r>
          </a:p>
          <a:p>
            <a:pPr marL="811213" indent="-546100">
              <a:buFont typeface="+mj-lt"/>
              <a:buAutoNum type="arabicPeriod"/>
            </a:pPr>
            <a:r>
              <a:rPr lang="fr-FR" sz="2200" dirty="0" smtClean="0"/>
              <a:t>Le 14 juillet</a:t>
            </a:r>
          </a:p>
          <a:p>
            <a:pPr marL="811213" indent="-546100">
              <a:buFont typeface="+mj-lt"/>
              <a:buAutoNum type="arabicPeriod"/>
            </a:pPr>
            <a:r>
              <a:rPr lang="fr-FR" sz="2200" dirty="0" smtClean="0"/>
              <a:t>La Toussaint</a:t>
            </a:r>
          </a:p>
          <a:p>
            <a:pPr marL="811213" indent="-546100">
              <a:buFont typeface="+mj-lt"/>
              <a:buAutoNum type="arabicPeriod"/>
            </a:pPr>
            <a:r>
              <a:rPr lang="fr-FR" sz="2200" dirty="0" smtClean="0"/>
              <a:t>L‘Armistice de 1918</a:t>
            </a:r>
          </a:p>
          <a:p>
            <a:pPr marL="811213" indent="-546100">
              <a:buFont typeface="+mj-lt"/>
              <a:buAutoNum type="arabicPeriod"/>
            </a:pPr>
            <a:r>
              <a:rPr lang="fr-FR" sz="2200" dirty="0" smtClean="0"/>
              <a:t>Noël</a:t>
            </a:r>
          </a:p>
          <a:p>
            <a:pPr marL="811213" indent="-546100">
              <a:buFont typeface="+mj-lt"/>
              <a:buAutoNum type="arabicPeriod"/>
            </a:pPr>
            <a:r>
              <a:rPr lang="fr-FR" sz="2200" dirty="0" smtClean="0"/>
              <a:t>L‘Armistice de 1945</a:t>
            </a:r>
          </a:p>
          <a:p>
            <a:pPr marL="811213" indent="-546100">
              <a:buFont typeface="+mj-lt"/>
              <a:buAutoNum type="arabicPeriod"/>
            </a:pPr>
            <a:r>
              <a:rPr lang="fr-FR" sz="2200" dirty="0" smtClean="0"/>
              <a:t>L‘Ascension</a:t>
            </a:r>
          </a:p>
          <a:p>
            <a:pPr marL="633413" indent="-368300">
              <a:buNone/>
            </a:pPr>
            <a:endParaRPr lang="fr-FR" sz="1800" dirty="0" smtClean="0"/>
          </a:p>
          <a:p>
            <a:pPr marL="265113" indent="-265113">
              <a:buNone/>
              <a:defRPr/>
            </a:pPr>
            <a:endParaRPr lang="fr-FR" sz="1800" dirty="0" smtClean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4572000" y="1214438"/>
            <a:ext cx="4041775" cy="3175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algn="ctr">
              <a:defRPr/>
            </a:pPr>
            <a:r>
              <a:rPr lang="fr-FR" sz="1800" dirty="0" smtClean="0"/>
              <a:t>Symboles</a:t>
            </a:r>
            <a:endParaRPr lang="fr-FR" sz="18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4643438" y="1643050"/>
            <a:ext cx="4213255" cy="4500582"/>
          </a:xfrm>
        </p:spPr>
        <p:txBody>
          <a:bodyPr>
            <a:normAutofit fontScale="92500"/>
          </a:bodyPr>
          <a:lstStyle/>
          <a:p>
            <a:pPr>
              <a:buFont typeface="+mj-lt"/>
              <a:buAutoNum type="alphaLcPeriod"/>
              <a:defRPr/>
            </a:pPr>
            <a:r>
              <a:rPr lang="fr-FR" dirty="0" smtClean="0"/>
              <a:t>Les chrysanthèmes</a:t>
            </a:r>
          </a:p>
          <a:p>
            <a:pPr>
              <a:buFont typeface="+mj-lt"/>
              <a:buAutoNum type="alphaLcPeriod"/>
              <a:defRPr/>
            </a:pPr>
            <a:r>
              <a:rPr lang="fr-FR" dirty="0" smtClean="0"/>
              <a:t>Les défilés militaires</a:t>
            </a:r>
          </a:p>
          <a:p>
            <a:pPr>
              <a:buFont typeface="+mj-lt"/>
              <a:buAutoNum type="alphaLcPeriod"/>
              <a:defRPr/>
            </a:pPr>
            <a:r>
              <a:rPr lang="fr-FR" dirty="0" smtClean="0"/>
              <a:t>La Vi</a:t>
            </a:r>
            <a:r>
              <a:rPr lang="cs-CZ" dirty="0" smtClean="0"/>
              <a:t>e</a:t>
            </a:r>
            <a:r>
              <a:rPr lang="fr-FR" dirty="0" smtClean="0"/>
              <a:t>rge Marie</a:t>
            </a:r>
          </a:p>
          <a:p>
            <a:pPr>
              <a:buFont typeface="+mj-lt"/>
              <a:buAutoNum type="alphaLcPeriod"/>
              <a:defRPr/>
            </a:pPr>
            <a:r>
              <a:rPr lang="fr-FR" dirty="0" smtClean="0"/>
              <a:t>La dinde</a:t>
            </a:r>
            <a:r>
              <a:rPr lang="cs-CZ" dirty="0" smtClean="0"/>
              <a:t> </a:t>
            </a:r>
            <a:r>
              <a:rPr lang="fr-FR" dirty="0" smtClean="0"/>
              <a:t>farcie</a:t>
            </a:r>
          </a:p>
          <a:p>
            <a:pPr>
              <a:buFont typeface="+mj-lt"/>
              <a:buAutoNum type="alphaLcPeriod"/>
              <a:defRPr/>
            </a:pPr>
            <a:r>
              <a:rPr lang="fr-FR" dirty="0" smtClean="0"/>
              <a:t>L‘élévation du Christ dans le ciel</a:t>
            </a:r>
          </a:p>
          <a:p>
            <a:pPr>
              <a:buFont typeface="+mj-lt"/>
              <a:buAutoNum type="alphaLcPeriod"/>
              <a:defRPr/>
            </a:pPr>
            <a:r>
              <a:rPr lang="fr-FR" dirty="0" smtClean="0"/>
              <a:t>La fin de la 2</a:t>
            </a:r>
            <a:r>
              <a:rPr lang="fr-FR" baseline="30000" dirty="0" smtClean="0"/>
              <a:t>e</a:t>
            </a:r>
            <a:r>
              <a:rPr lang="fr-FR" dirty="0" smtClean="0"/>
              <a:t> </a:t>
            </a:r>
            <a:r>
              <a:rPr lang="cs-CZ" dirty="0" smtClean="0"/>
              <a:t>G</a:t>
            </a:r>
            <a:r>
              <a:rPr lang="fr-FR" dirty="0" smtClean="0"/>
              <a:t>uerre mondiale</a:t>
            </a:r>
          </a:p>
          <a:p>
            <a:pPr>
              <a:buFont typeface="+mj-lt"/>
              <a:buAutoNum type="alphaLcPeriod"/>
              <a:defRPr/>
            </a:pPr>
            <a:r>
              <a:rPr lang="fr-FR" dirty="0" smtClean="0"/>
              <a:t>Le muguet</a:t>
            </a:r>
          </a:p>
          <a:p>
            <a:pPr>
              <a:buFont typeface="+mj-lt"/>
              <a:buAutoNum type="alphaLcPeriod"/>
              <a:defRPr/>
            </a:pPr>
            <a:r>
              <a:rPr lang="fr-FR" dirty="0" smtClean="0"/>
              <a:t>Du champagne</a:t>
            </a:r>
          </a:p>
          <a:p>
            <a:pPr>
              <a:buFont typeface="+mj-lt"/>
              <a:buAutoNum type="alphaLcPeriod"/>
              <a:defRPr/>
            </a:pPr>
            <a:r>
              <a:rPr lang="fr-FR" dirty="0" smtClean="0"/>
              <a:t>Les cloches</a:t>
            </a:r>
          </a:p>
          <a:p>
            <a:pPr>
              <a:buFont typeface="+mj-lt"/>
              <a:buAutoNum type="alphaLcPeriod"/>
              <a:defRPr/>
            </a:pPr>
            <a:r>
              <a:rPr lang="fr-FR" dirty="0" smtClean="0"/>
              <a:t>La fin de la 1</a:t>
            </a:r>
            <a:r>
              <a:rPr lang="fr-FR" baseline="30000" dirty="0" smtClean="0"/>
              <a:t>ère</a:t>
            </a:r>
            <a:r>
              <a:rPr lang="fr-FR" dirty="0" smtClean="0"/>
              <a:t> </a:t>
            </a:r>
            <a:r>
              <a:rPr lang="cs-CZ" dirty="0" smtClean="0"/>
              <a:t>G</a:t>
            </a:r>
            <a:r>
              <a:rPr lang="fr-FR" dirty="0" smtClean="0"/>
              <a:t>uerre mondiale</a:t>
            </a:r>
          </a:p>
          <a:p>
            <a:pPr>
              <a:buFont typeface="+mj-lt"/>
              <a:buAutoNum type="alphaLcPeriod"/>
              <a:defRPr/>
            </a:pPr>
            <a:endParaRPr lang="cs-CZ" dirty="0" smtClean="0"/>
          </a:p>
          <a:p>
            <a:pPr>
              <a:buNone/>
              <a:defRPr/>
            </a:pPr>
            <a:endParaRPr lang="cs-CZ" sz="1800" dirty="0" smtClean="0"/>
          </a:p>
          <a:p>
            <a:pPr>
              <a:buFont typeface="+mj-lt"/>
              <a:buAutoNum type="alphaLcPeriod"/>
              <a:defRPr/>
            </a:pPr>
            <a:endParaRPr lang="fr-FR" sz="1800" dirty="0" smtClean="0"/>
          </a:p>
        </p:txBody>
      </p:sp>
      <p:sp>
        <p:nvSpPr>
          <p:cNvPr id="1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6286511" y="0"/>
            <a:ext cx="28574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VY_32_INOVACE_2.1.FJ4.07/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Št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9144000" y="1785926"/>
            <a:ext cx="50006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+mj-lt"/>
              <a:buAutoNum type="alphaLcPeriod"/>
              <a:defRPr/>
            </a:pPr>
            <a:endParaRPr lang="fr-FR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3.14524E-7 L 0.00017 0.29371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 L 0.00017 0.24121 " pathEditMode="fixed" ptsTypes="AA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 L 0.00017 0.29371 " pathEditMode="fixed" ptsTypes="AA">
                                      <p:cBhvr>
                                        <p:cTn id="10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 L 0.00017 0.17831 " pathEditMode="fixed" ptsTypes="AA">
                                      <p:cBhvr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 L 0.00017 -0.29371 " pathEditMode="fixed" ptsTypes="AA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 L 0.00017 -0.29371 " pathEditMode="fixed" ptsTypes="AA"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 L 0.00017 -0.46161 " pathEditMode="fixed" ptsTypes="AA">
                                      <p:cBhvr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 L 0.00017 0.0525 " pathEditMode="fixed" ptsTypes="AA">
                                      <p:cBhvr>
                                        <p:cTn id="20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 L 0.00017 0.1783 " pathEditMode="fixed" ptsTypes="AA">
                                      <p:cBhvr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 L 0.00017 -0.1679 " pathEditMode="fixed" ptsTypes="AA">
                                      <p:cBhvr>
                                        <p:cTn id="24" dur="2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67544" y="548680"/>
            <a:ext cx="831929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Bibliographie:</a:t>
            </a:r>
          </a:p>
          <a:p>
            <a:r>
              <a:rPr lang="fr-FR" dirty="0" smtClean="0"/>
              <a:t>Rœsch, R., Rolle-Harold, R.: </a:t>
            </a:r>
            <a:r>
              <a:rPr lang="fr-FR" i="1" dirty="0" smtClean="0"/>
              <a:t>La France au quotidien</a:t>
            </a:r>
            <a:r>
              <a:rPr lang="fr-FR" dirty="0" smtClean="0"/>
              <a:t>. Presses universitaires de Grenoble. Grenoble, 2008.</a:t>
            </a:r>
          </a:p>
          <a:p>
            <a:endParaRPr lang="fr-FR" dirty="0" smtClean="0"/>
          </a:p>
          <a:p>
            <a:r>
              <a:rPr lang="fr-FR" b="1" dirty="0" smtClean="0"/>
              <a:t>Photos, images:</a:t>
            </a:r>
          </a:p>
          <a:p>
            <a:r>
              <a:rPr lang="fr-FR" dirty="0" smtClean="0">
                <a:hlinkClick r:id="rId2"/>
              </a:rPr>
              <a:t>http://fr.wikipedia.org/wiki/Fichier:La_Pentec%C3%B4te.jpg</a:t>
            </a:r>
            <a:endParaRPr lang="fr-FR" dirty="0" smtClean="0"/>
          </a:p>
          <a:p>
            <a:r>
              <a:rPr lang="fr-FR" dirty="0" smtClean="0">
                <a:hlinkClick r:id="rId3"/>
              </a:rPr>
              <a:t>http://fr.wikipedia.org/wiki/Fichier:Paris-fireworks-14-july-2005.jpg</a:t>
            </a:r>
            <a:endParaRPr lang="cs-CZ" dirty="0" smtClean="0"/>
          </a:p>
          <a:p>
            <a:r>
              <a:rPr lang="fr-FR" dirty="0" smtClean="0">
                <a:hlinkClick r:id="rId4"/>
              </a:rPr>
              <a:t>http://fr.wikipedia.org/wiki/Fichier:Cloche_Saint-Antoine_Murat.JPG</a:t>
            </a:r>
            <a:endParaRPr lang="cs-CZ" dirty="0" smtClean="0"/>
          </a:p>
          <a:p>
            <a:r>
              <a:rPr lang="fr-FR" dirty="0" smtClean="0">
                <a:hlinkClick r:id="rId5"/>
              </a:rPr>
              <a:t>http://fr.wikipedia.org/wiki/Fichier:Maigloeckchen_2.jpg</a:t>
            </a:r>
            <a:endParaRPr lang="fr-FR" dirty="0" smtClean="0"/>
          </a:p>
          <a:p>
            <a:r>
              <a:rPr lang="fr-FR" dirty="0" smtClean="0">
                <a:hlinkClick r:id="rId6"/>
              </a:rPr>
              <a:t>http://fr.wikipedia.org/wiki/Fichier:1er_mai_2010_%C3%A0_Amiens_(France).JPG</a:t>
            </a:r>
            <a:endParaRPr lang="fr-FR" dirty="0" smtClean="0"/>
          </a:p>
          <a:p>
            <a:r>
              <a:rPr lang="fr-FR" dirty="0" smtClean="0">
                <a:hlinkClick r:id="rId7"/>
              </a:rPr>
              <a:t>http://fr.wikipedia.org/wiki/Fichier:Armisticetrain.jpg</a:t>
            </a:r>
            <a:endParaRPr lang="fr-FR" dirty="0" smtClean="0"/>
          </a:p>
          <a:p>
            <a:r>
              <a:rPr lang="fr-FR" dirty="0" smtClean="0">
                <a:hlinkClick r:id="rId8"/>
              </a:rPr>
              <a:t>http://fr.wikipedia.org/wiki/Fichier:Giotto_-_Scrovegni_-_-38-_-_Ascension.jpg</a:t>
            </a:r>
            <a:endParaRPr lang="fr-FR" dirty="0" smtClean="0"/>
          </a:p>
          <a:p>
            <a:r>
              <a:rPr lang="fr-FR" dirty="0" smtClean="0">
                <a:hlinkClick r:id="rId9"/>
              </a:rPr>
              <a:t>http://fr.wikipedia.org/wiki/Fichier:ESM_Saint-Cyr_14_07_07.jpg</a:t>
            </a:r>
            <a:endParaRPr lang="fr-FR" dirty="0" smtClean="0"/>
          </a:p>
          <a:p>
            <a:r>
              <a:rPr lang="fr-FR" dirty="0" smtClean="0">
                <a:hlinkClick r:id="rId10"/>
              </a:rPr>
              <a:t>http://fr.wikipedia.org/wiki/Fichier:Procesion_de_la_virgen_de_la_Asunci%C3%B3n.jpg</a:t>
            </a:r>
            <a:endParaRPr lang="fr-FR" dirty="0" smtClean="0"/>
          </a:p>
          <a:p>
            <a:r>
              <a:rPr lang="fr-FR" dirty="0" smtClean="0">
                <a:hlinkClick r:id="rId11"/>
              </a:rPr>
              <a:t>http://fr.wikipedia.org/wiki/Fichier:Ascension_of_the_virgin_Michel_Sittow.jpg</a:t>
            </a:r>
            <a:endParaRPr lang="fr-FR" dirty="0" smtClean="0"/>
          </a:p>
          <a:p>
            <a:r>
              <a:rPr lang="fr-FR" dirty="0" smtClean="0">
                <a:hlinkClick r:id="rId12"/>
              </a:rPr>
              <a:t>http://fr.wikipedia.org/wiki/Fichier:Yulelog.jpg</a:t>
            </a:r>
            <a:endParaRPr lang="fr-FR" dirty="0" smtClean="0"/>
          </a:p>
          <a:p>
            <a:r>
              <a:rPr lang="fr-FR" dirty="0" smtClean="0">
                <a:hlinkClick r:id="rId13"/>
              </a:rPr>
              <a:t>http://fr.wikipedia.org/wiki/Fichier:Foie_gras_IMGP2349.jpg</a:t>
            </a:r>
            <a:endParaRPr lang="fr-FR" dirty="0" smtClean="0"/>
          </a:p>
          <a:p>
            <a:endParaRPr lang="cs-CZ" dirty="0" smtClean="0"/>
          </a:p>
          <a:p>
            <a:endParaRPr lang="fr-FR" dirty="0"/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6286511" y="0"/>
            <a:ext cx="28574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VY_32_INOVACE_2.1.FJ4.07/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Št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F</a:t>
            </a:r>
            <a:r>
              <a:rPr lang="fr-FR" dirty="0" smtClean="0"/>
              <a:t>êtes en France</a:t>
            </a:r>
            <a:endParaRPr lang="fr-FR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Jours fériés</a:t>
            </a:r>
            <a:endParaRPr lang="fr-FR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6" name="TextovéPole 6"/>
          <p:cNvSpPr txBox="1">
            <a:spLocks noChangeArrowheads="1"/>
          </p:cNvSpPr>
          <p:nvPr/>
        </p:nvSpPr>
        <p:spPr bwMode="auto">
          <a:xfrm>
            <a:off x="6286511" y="0"/>
            <a:ext cx="28574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VY_32_INOVACE_2.1.FJ4.07/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Št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Classification des fêtes</a:t>
            </a:r>
            <a:endParaRPr lang="fr-FR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2400" dirty="0" smtClean="0"/>
              <a:t>Le calendrier comporte des fêtes </a:t>
            </a:r>
            <a:r>
              <a:rPr lang="fr-FR" sz="2400" b="1" dirty="0" smtClean="0"/>
              <a:t>civiles</a:t>
            </a:r>
            <a:r>
              <a:rPr lang="fr-FR" sz="2400" dirty="0" smtClean="0"/>
              <a:t> ou </a:t>
            </a:r>
            <a:r>
              <a:rPr lang="fr-FR" sz="2400" b="1" dirty="0" smtClean="0"/>
              <a:t>religieuses.</a:t>
            </a:r>
          </a:p>
          <a:p>
            <a:r>
              <a:rPr lang="fr-FR" sz="2400" dirty="0" smtClean="0"/>
              <a:t>On peut les diviser</a:t>
            </a: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s</a:t>
            </a:r>
            <a:r>
              <a:rPr lang="fr-FR" sz="2400" dirty="0" smtClean="0"/>
              <a:t>oit:</a:t>
            </a:r>
          </a:p>
          <a:p>
            <a:pPr marL="354013" indent="-354013">
              <a:buFont typeface="+mj-lt"/>
              <a:buAutoNum type="arabicPeriod"/>
            </a:pPr>
            <a:r>
              <a:rPr lang="fr-FR" sz="2400" u="sng" dirty="0" smtClean="0"/>
              <a:t>Du point de vue du jour de travail:</a:t>
            </a:r>
          </a:p>
          <a:p>
            <a:pPr marL="633413" indent="-279400">
              <a:buFont typeface="+mj-lt"/>
              <a:buAutoNum type="alphaLcParenR"/>
            </a:pPr>
            <a:r>
              <a:rPr lang="fr-FR" sz="2400" dirty="0" smtClean="0"/>
              <a:t>Certaines de ces fêtes sont les jours dits </a:t>
            </a:r>
            <a:r>
              <a:rPr lang="fr-FR" sz="2400" b="1" dirty="0" smtClean="0"/>
              <a:t>fériés </a:t>
            </a:r>
            <a:r>
              <a:rPr lang="fr-FR" sz="2400" dirty="0" smtClean="0"/>
              <a:t>(ou </a:t>
            </a:r>
            <a:r>
              <a:rPr lang="fr-FR" sz="2400" i="1" dirty="0" smtClean="0"/>
              <a:t>chommées</a:t>
            </a:r>
            <a:r>
              <a:rPr lang="fr-FR" sz="2400" dirty="0" smtClean="0"/>
              <a:t>) et on ne travaille pas en France</a:t>
            </a:r>
          </a:p>
          <a:p>
            <a:pPr marL="633413" indent="-279400">
              <a:buFont typeface="+mj-lt"/>
              <a:buAutoNum type="alphaLcParenR"/>
            </a:pPr>
            <a:r>
              <a:rPr lang="fr-FR" sz="2400" dirty="0" smtClean="0"/>
              <a:t>D‘autres fêtes, dites </a:t>
            </a:r>
            <a:r>
              <a:rPr lang="fr-FR" sz="2400" b="1" dirty="0" smtClean="0"/>
              <a:t>non</a:t>
            </a:r>
            <a:r>
              <a:rPr lang="cs-CZ" sz="2400" b="1" dirty="0" smtClean="0"/>
              <a:t> </a:t>
            </a:r>
            <a:r>
              <a:rPr lang="fr-FR" sz="2400" b="1" dirty="0" smtClean="0"/>
              <a:t>fériées</a:t>
            </a:r>
            <a:r>
              <a:rPr lang="fr-FR" sz="2400" dirty="0" smtClean="0"/>
              <a:t> (ou </a:t>
            </a:r>
            <a:r>
              <a:rPr lang="fr-FR" sz="2400" i="1" dirty="0" smtClean="0"/>
              <a:t>non</a:t>
            </a:r>
            <a:r>
              <a:rPr lang="cs-CZ" sz="2400" i="1" dirty="0" smtClean="0"/>
              <a:t> </a:t>
            </a:r>
            <a:r>
              <a:rPr lang="fr-FR" sz="2400" i="1" dirty="0" smtClean="0"/>
              <a:t>chommées</a:t>
            </a:r>
            <a:r>
              <a:rPr lang="fr-FR" sz="2400" dirty="0" smtClean="0"/>
              <a:t>), les Français vont au travail.</a:t>
            </a:r>
          </a:p>
          <a:p>
            <a:pPr>
              <a:buNone/>
            </a:pPr>
            <a:r>
              <a:rPr lang="cs-CZ" sz="2400" dirty="0" smtClean="0"/>
              <a:t>s</a:t>
            </a:r>
            <a:r>
              <a:rPr lang="fr-FR" sz="2400" dirty="0" smtClean="0"/>
              <a:t>oit:</a:t>
            </a:r>
          </a:p>
          <a:p>
            <a:pPr marL="354013" indent="-354013">
              <a:buFont typeface="+mj-lt"/>
              <a:buAutoNum type="arabicPeriod" startAt="2"/>
            </a:pPr>
            <a:r>
              <a:rPr lang="fr-FR" sz="2400" u="sng" dirty="0" smtClean="0"/>
              <a:t>Du point de vue de la date:</a:t>
            </a:r>
          </a:p>
          <a:p>
            <a:pPr marL="633413" indent="-279400">
              <a:buFont typeface="+mj-lt"/>
              <a:buAutoNum type="alphaLcParenR"/>
            </a:pPr>
            <a:r>
              <a:rPr lang="fr-FR" sz="2400" dirty="0" smtClean="0"/>
              <a:t>Avec des dates </a:t>
            </a:r>
            <a:r>
              <a:rPr lang="fr-FR" sz="2400" b="1" dirty="0" smtClean="0"/>
              <a:t>fixes</a:t>
            </a:r>
            <a:r>
              <a:rPr lang="fr-FR" sz="2400" dirty="0" smtClean="0"/>
              <a:t> se répétant régulièrement chaque année</a:t>
            </a:r>
          </a:p>
          <a:p>
            <a:pPr marL="633413" indent="-279400">
              <a:buFont typeface="+mj-lt"/>
              <a:buAutoNum type="alphaLcParenR"/>
            </a:pPr>
            <a:r>
              <a:rPr lang="fr-FR" sz="2400" dirty="0" smtClean="0"/>
              <a:t>Les fêtes </a:t>
            </a:r>
            <a:r>
              <a:rPr lang="fr-FR" sz="2400" b="1" dirty="0" smtClean="0"/>
              <a:t>mobiles</a:t>
            </a:r>
            <a:r>
              <a:rPr lang="fr-FR" sz="2400" dirty="0" smtClean="0"/>
              <a:t> dont les dates changent</a:t>
            </a:r>
          </a:p>
          <a:p>
            <a:pPr marL="457200" indent="-457200">
              <a:buFont typeface="+mj-lt"/>
              <a:buAutoNum type="alphaLcParenR"/>
            </a:pPr>
            <a:endParaRPr lang="cs-CZ" sz="2000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6286511" y="0"/>
            <a:ext cx="28574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VY_32_INOVACE_2.1.FJ4.07/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Št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r>
              <a:rPr lang="cs-CZ" dirty="0" smtClean="0"/>
              <a:t>1</a:t>
            </a:r>
            <a:r>
              <a:rPr lang="fr-FR" dirty="0" smtClean="0"/>
              <a:t> jours fériés en France</a:t>
            </a:r>
            <a:endParaRPr lang="fr-FR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63688" y="1340768"/>
            <a:ext cx="5643602" cy="518457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fr-FR" b="1" u="sng" dirty="0" smtClean="0"/>
              <a:t>8 sont fixes:</a:t>
            </a:r>
          </a:p>
          <a:p>
            <a:pPr marL="633413" indent="-368300">
              <a:buFont typeface="+mj-lt"/>
              <a:buAutoNum type="arabicPeriod"/>
            </a:pPr>
            <a:r>
              <a:rPr lang="fr-FR" dirty="0" smtClean="0"/>
              <a:t>Le 1</a:t>
            </a:r>
            <a:r>
              <a:rPr lang="fr-FR" baseline="30000" dirty="0" smtClean="0"/>
              <a:t>er</a:t>
            </a:r>
            <a:r>
              <a:rPr lang="fr-FR" dirty="0" smtClean="0"/>
              <a:t> janvier, le Jour de l‘an</a:t>
            </a:r>
          </a:p>
          <a:p>
            <a:pPr marL="633413" indent="-368300">
              <a:buFont typeface="+mj-lt"/>
              <a:buAutoNum type="arabicPeriod"/>
            </a:pPr>
            <a:r>
              <a:rPr lang="fr-FR" dirty="0" smtClean="0"/>
              <a:t>Le 1</a:t>
            </a:r>
            <a:r>
              <a:rPr lang="fr-FR" baseline="30000" dirty="0" smtClean="0"/>
              <a:t>er</a:t>
            </a:r>
            <a:r>
              <a:rPr lang="fr-FR" dirty="0" smtClean="0"/>
              <a:t> mai, la fête du Travail</a:t>
            </a:r>
          </a:p>
          <a:p>
            <a:pPr marL="633413" indent="-368300">
              <a:buFont typeface="+mj-lt"/>
              <a:buAutoNum type="arabicPeriod"/>
            </a:pPr>
            <a:r>
              <a:rPr lang="fr-FR" dirty="0" smtClean="0"/>
              <a:t>Le 8 mai, l‘Armistice de 1945</a:t>
            </a:r>
          </a:p>
          <a:p>
            <a:pPr marL="633413" indent="-368300">
              <a:buFont typeface="+mj-lt"/>
              <a:buAutoNum type="arabicPeriod"/>
            </a:pPr>
            <a:r>
              <a:rPr lang="fr-FR" dirty="0" smtClean="0"/>
              <a:t>Le 14 juillet, la fête nationale</a:t>
            </a:r>
          </a:p>
          <a:p>
            <a:pPr marL="633413" indent="-368300">
              <a:buFont typeface="+mj-lt"/>
              <a:buAutoNum type="arabicPeriod"/>
            </a:pPr>
            <a:r>
              <a:rPr lang="fr-FR" dirty="0" smtClean="0"/>
              <a:t>Le 15 août, l‘Assomption</a:t>
            </a:r>
          </a:p>
          <a:p>
            <a:pPr marL="633413" indent="-368300">
              <a:buFont typeface="+mj-lt"/>
              <a:buAutoNum type="arabicPeriod"/>
            </a:pPr>
            <a:r>
              <a:rPr lang="fr-FR" dirty="0" smtClean="0"/>
              <a:t>Le 1</a:t>
            </a:r>
            <a:r>
              <a:rPr lang="fr-FR" baseline="30000" dirty="0" smtClean="0"/>
              <a:t>er</a:t>
            </a:r>
            <a:r>
              <a:rPr lang="fr-FR" dirty="0" smtClean="0"/>
              <a:t> novembre, la Toussaint</a:t>
            </a:r>
          </a:p>
          <a:p>
            <a:pPr marL="633413" indent="-368300">
              <a:buFont typeface="+mj-lt"/>
              <a:buAutoNum type="arabicPeriod"/>
            </a:pPr>
            <a:r>
              <a:rPr lang="fr-FR" dirty="0" smtClean="0"/>
              <a:t>Le 11 novembre, l‘Armistice de 1918</a:t>
            </a:r>
          </a:p>
          <a:p>
            <a:pPr marL="633413" indent="-368300">
              <a:buFont typeface="+mj-lt"/>
              <a:buAutoNum type="arabicPeriod"/>
            </a:pPr>
            <a:r>
              <a:rPr lang="fr-FR" dirty="0" smtClean="0"/>
              <a:t>Le 25 décembre, Noël</a:t>
            </a:r>
          </a:p>
          <a:p>
            <a:pPr marL="354013" indent="-354013">
              <a:buFont typeface="Wingdings" pitchFamily="2" charset="2"/>
              <a:buChar char="q"/>
            </a:pPr>
            <a:r>
              <a:rPr lang="cs-CZ" b="1" u="sng" dirty="0" smtClean="0"/>
              <a:t>3</a:t>
            </a:r>
            <a:r>
              <a:rPr lang="fr-FR" b="1" u="sng" dirty="0" smtClean="0"/>
              <a:t> sont mobiles:</a:t>
            </a:r>
          </a:p>
          <a:p>
            <a:pPr marL="633413" indent="-368300">
              <a:buFont typeface="+mj-lt"/>
              <a:buAutoNum type="arabicPeriod"/>
            </a:pPr>
            <a:r>
              <a:rPr lang="fr-FR" dirty="0" smtClean="0"/>
              <a:t>Le lundi de Pâques</a:t>
            </a:r>
          </a:p>
          <a:p>
            <a:pPr marL="633413" indent="-368300">
              <a:buFont typeface="+mj-lt"/>
              <a:buAutoNum type="arabicPeriod"/>
            </a:pPr>
            <a:r>
              <a:rPr lang="fr-FR" dirty="0" smtClean="0"/>
              <a:t>Le jeudi de l‘Ascension</a:t>
            </a:r>
            <a:endParaRPr lang="cs-CZ" dirty="0" smtClean="0"/>
          </a:p>
          <a:p>
            <a:pPr marL="633413" indent="-368300">
              <a:buFont typeface="+mj-lt"/>
              <a:buAutoNum type="arabicPeriod"/>
            </a:pPr>
            <a:r>
              <a:rPr lang="fr-FR" dirty="0" smtClean="0"/>
              <a:t>Le lundi de Pentecôte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6286511" y="0"/>
            <a:ext cx="28574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VY_32_INOVACE_2.1.FJ4.07/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Št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1</a:t>
            </a:r>
            <a:r>
              <a:rPr lang="fr-FR" baseline="30000" dirty="0" smtClean="0"/>
              <a:t>er</a:t>
            </a:r>
            <a:r>
              <a:rPr lang="fr-FR" dirty="0" smtClean="0"/>
              <a:t> janvier, le Jour de l‘an</a:t>
            </a:r>
            <a:endParaRPr lang="cs-CZ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5" name="TextovéPole 6"/>
          <p:cNvSpPr txBox="1">
            <a:spLocks noChangeArrowheads="1"/>
          </p:cNvSpPr>
          <p:nvPr/>
        </p:nvSpPr>
        <p:spPr bwMode="auto">
          <a:xfrm>
            <a:off x="6286511" y="0"/>
            <a:ext cx="28574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VY_32_INOVACE_2.1.FJ4.07/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Št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7158" y="1500174"/>
            <a:ext cx="4000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fr-FR" dirty="0" smtClean="0"/>
              <a:t>La fête </a:t>
            </a:r>
            <a:r>
              <a:rPr lang="fr-FR" b="1" dirty="0" smtClean="0"/>
              <a:t>civile, fixe, fériée</a:t>
            </a:r>
            <a:endParaRPr lang="fr-FR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fr-FR" dirty="0" smtClean="0"/>
              <a:t>Elle clôt les fêtes de fin d‘année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fr-FR" dirty="0" smtClean="0"/>
              <a:t>Le fête commence la veille, le réveillon de la Saint-Sylvestre réunit des amis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fr-FR" dirty="0" smtClean="0"/>
              <a:t>À minuit, on débouche les </a:t>
            </a:r>
            <a:r>
              <a:rPr lang="fr-FR" b="1" dirty="0" smtClean="0"/>
              <a:t>bouteille</a:t>
            </a:r>
            <a:r>
              <a:rPr lang="cs-CZ" b="1" dirty="0" smtClean="0"/>
              <a:t>s</a:t>
            </a:r>
            <a:r>
              <a:rPr lang="fr-FR" b="1" dirty="0" smtClean="0"/>
              <a:t> de champagne</a:t>
            </a:r>
            <a:r>
              <a:rPr lang="fr-FR" dirty="0" smtClean="0"/>
              <a:t>, on </a:t>
            </a:r>
            <a:r>
              <a:rPr lang="fr-FR" b="1" dirty="0" smtClean="0"/>
              <a:t>s‘embrasse</a:t>
            </a:r>
            <a:r>
              <a:rPr lang="fr-FR" dirty="0" smtClean="0"/>
              <a:t>, on échange des </a:t>
            </a:r>
            <a:r>
              <a:rPr lang="fr-FR" b="1" dirty="0" smtClean="0"/>
              <a:t>vœux de bonne année et de bonne santé,</a:t>
            </a:r>
            <a:r>
              <a:rPr lang="fr-FR" dirty="0" smtClean="0"/>
              <a:t> on prend de </a:t>
            </a:r>
            <a:r>
              <a:rPr lang="fr-FR" b="1" dirty="0" smtClean="0"/>
              <a:t>bonnes résolutions </a:t>
            </a:r>
            <a:r>
              <a:rPr lang="fr-FR" dirty="0" smtClean="0"/>
              <a:t>pour la nouvelle année, il y a souvent des </a:t>
            </a:r>
            <a:r>
              <a:rPr lang="fr-FR" b="1" dirty="0" smtClean="0"/>
              <a:t>feux d‘artifice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fr-FR" dirty="0" smtClean="0"/>
              <a:t>Des oncles et des tantes offrent à leurs neveux et nièces des </a:t>
            </a:r>
            <a:r>
              <a:rPr lang="fr-FR" b="1" dirty="0" smtClean="0"/>
              <a:t>étrennes</a:t>
            </a:r>
            <a:r>
              <a:rPr lang="fr-FR" dirty="0" smtClean="0"/>
              <a:t> (une somme d‘argent)</a:t>
            </a:r>
            <a:r>
              <a:rPr lang="cs-CZ" dirty="0" smtClean="0"/>
              <a:t>. </a:t>
            </a:r>
            <a:r>
              <a:rPr lang="fr-FR" dirty="0" smtClean="0"/>
              <a:t>On les donne aussi aux gens qui rendent services: aux éboueurs, aux femmes de ménage, aux facteurs, aux concièrges…</a:t>
            </a:r>
            <a:endParaRPr lang="fr-FR" dirty="0"/>
          </a:p>
        </p:txBody>
      </p:sp>
      <p:pic>
        <p:nvPicPr>
          <p:cNvPr id="14338" name="Picture 2" descr="Fichier:Paris-fireworks-14-july-200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28802"/>
            <a:ext cx="4254789" cy="3403832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7286644" y="5286388"/>
            <a:ext cx="153439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000" dirty="0" smtClean="0"/>
              <a:t>Auteur: Thierry Bézecourt</a:t>
            </a:r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Pâques</a:t>
            </a:r>
            <a:endParaRPr lang="cs-CZ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5" name="TextovéPole 6"/>
          <p:cNvSpPr txBox="1">
            <a:spLocks noChangeArrowheads="1"/>
          </p:cNvSpPr>
          <p:nvPr/>
        </p:nvSpPr>
        <p:spPr bwMode="auto">
          <a:xfrm>
            <a:off x="6286511" y="0"/>
            <a:ext cx="28574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VY_32_INOVACE_2.1.FJ4.07/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Št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1124744"/>
            <a:ext cx="50405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fr-FR" dirty="0" smtClean="0"/>
              <a:t>La fête </a:t>
            </a:r>
            <a:r>
              <a:rPr lang="fr-FR" b="1" dirty="0" smtClean="0"/>
              <a:t>chrétienne</a:t>
            </a:r>
            <a:r>
              <a:rPr lang="fr-FR" dirty="0" smtClean="0"/>
              <a:t>, </a:t>
            </a:r>
            <a:r>
              <a:rPr lang="fr-FR" b="1" dirty="0" smtClean="0"/>
              <a:t>mobile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fr-FR" dirty="0" smtClean="0"/>
              <a:t>Elle commémore la </a:t>
            </a:r>
            <a:r>
              <a:rPr lang="fr-FR" b="1" dirty="0" smtClean="0"/>
              <a:t>résurrection du Jésus-Christ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fr-FR" dirty="0" smtClean="0"/>
              <a:t>Elle a lieu le dimanche qui suit la première lune après l‘équinoxe de printemps – entre le 22 mars et le 25 avril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fr-FR" dirty="0" smtClean="0"/>
              <a:t>Le </a:t>
            </a:r>
            <a:r>
              <a:rPr lang="fr-FR" b="1" dirty="0" smtClean="0"/>
              <a:t>lundi</a:t>
            </a:r>
            <a:r>
              <a:rPr lang="fr-FR" dirty="0" smtClean="0"/>
              <a:t> qui suit est le </a:t>
            </a:r>
            <a:r>
              <a:rPr lang="fr-FR" b="1" dirty="0" smtClean="0"/>
              <a:t>jour férié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fr-FR" dirty="0" smtClean="0"/>
              <a:t>Les </a:t>
            </a:r>
            <a:r>
              <a:rPr lang="fr-FR" b="1" dirty="0" smtClean="0"/>
              <a:t>cloches</a:t>
            </a:r>
            <a:r>
              <a:rPr lang="fr-FR" dirty="0" smtClean="0"/>
              <a:t> des églises s‘arrêtent de sonner pendant 3 jours en signe de deuil, à compter du vendredi saint, date de la mort de Jésus, jusqu‘au dimanche de Pâques, date de la ressurection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fr-FR" dirty="0" smtClean="0"/>
              <a:t>On dit que les cloches partent à Rome et reviennent chargées de cadeaux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fr-FR" dirty="0" smtClean="0"/>
              <a:t>Les cloches se remettent à sonner le matin de Pâques, les enfants recherchent des cadeaux tombé</a:t>
            </a:r>
            <a:r>
              <a:rPr lang="cs-CZ" dirty="0" smtClean="0"/>
              <a:t>s</a:t>
            </a:r>
            <a:r>
              <a:rPr lang="fr-FR" dirty="0" smtClean="0"/>
              <a:t> du ciel – </a:t>
            </a:r>
            <a:r>
              <a:rPr lang="fr-FR" b="1" dirty="0" smtClean="0"/>
              <a:t>œufs, lapins, poules, poissons et cloches en chocolat</a:t>
            </a:r>
            <a:r>
              <a:rPr lang="cs-CZ" dirty="0" smtClean="0"/>
              <a:t> (</a:t>
            </a:r>
            <a:r>
              <a:rPr lang="fr-FR" dirty="0" smtClean="0"/>
              <a:t>parfois cachés dans le jardin</a:t>
            </a:r>
            <a:r>
              <a:rPr lang="cs-CZ" dirty="0" smtClean="0"/>
              <a:t>)</a:t>
            </a:r>
            <a:endParaRPr lang="fr-FR" b="1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fr-FR" dirty="0" smtClean="0"/>
              <a:t>Le lundi de Pâques, on mange de </a:t>
            </a:r>
            <a:r>
              <a:rPr lang="fr-FR" b="1" dirty="0" smtClean="0"/>
              <a:t>l‘agneau</a:t>
            </a:r>
            <a:r>
              <a:rPr lang="fr-FR" dirty="0" smtClean="0"/>
              <a:t> en famille</a:t>
            </a:r>
            <a:endParaRPr lang="fr-FR" dirty="0"/>
          </a:p>
        </p:txBody>
      </p:sp>
      <p:sp>
        <p:nvSpPr>
          <p:cNvPr id="7" name="TextovéPole 6"/>
          <p:cNvSpPr txBox="1"/>
          <p:nvPr/>
        </p:nvSpPr>
        <p:spPr>
          <a:xfrm>
            <a:off x="7596336" y="5949280"/>
            <a:ext cx="12186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Auteur: </a:t>
            </a:r>
            <a:r>
              <a:rPr lang="cs-CZ" sz="1000" dirty="0" smtClean="0"/>
              <a:t>Fabien1309</a:t>
            </a:r>
            <a:endParaRPr lang="fr-FR" sz="1000" dirty="0"/>
          </a:p>
        </p:txBody>
      </p:sp>
      <p:pic>
        <p:nvPicPr>
          <p:cNvPr id="4" name="Picture 2" descr="Fichier:Cloche Saint-Antoine Mura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12776"/>
            <a:ext cx="3404152" cy="4538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1</a:t>
            </a:r>
            <a:r>
              <a:rPr lang="fr-FR" baseline="30000" dirty="0" smtClean="0"/>
              <a:t>er</a:t>
            </a:r>
            <a:r>
              <a:rPr lang="fr-FR" dirty="0" smtClean="0"/>
              <a:t> mai, la fête du Travail</a:t>
            </a:r>
            <a:endParaRPr lang="cs-CZ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5" name="TextovéPole 6"/>
          <p:cNvSpPr txBox="1">
            <a:spLocks noChangeArrowheads="1"/>
          </p:cNvSpPr>
          <p:nvPr/>
        </p:nvSpPr>
        <p:spPr bwMode="auto">
          <a:xfrm>
            <a:off x="6286511" y="0"/>
            <a:ext cx="28574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VY_32_INOVACE_2.1.FJ4.07/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Št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28596" y="5000636"/>
            <a:ext cx="82153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fr-FR" dirty="0" smtClean="0"/>
              <a:t>La fête </a:t>
            </a:r>
            <a:r>
              <a:rPr lang="fr-FR" b="1" dirty="0" smtClean="0"/>
              <a:t>civile, fixe, fériée</a:t>
            </a:r>
            <a:endParaRPr lang="cs-CZ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fr-FR" dirty="0" smtClean="0"/>
              <a:t>En 1889, le Congrès international</a:t>
            </a:r>
            <a:r>
              <a:rPr lang="cs-CZ" dirty="0" smtClean="0"/>
              <a:t> </a:t>
            </a:r>
            <a:r>
              <a:rPr lang="fr-FR" dirty="0" smtClean="0"/>
              <a:t>socialiste, a déclaré ce jour de revendication des travailleurs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fr-FR" dirty="0" smtClean="0"/>
              <a:t>Symboles: les </a:t>
            </a:r>
            <a:r>
              <a:rPr lang="fr-FR" b="1" dirty="0" smtClean="0"/>
              <a:t>défilés des syndicats</a:t>
            </a:r>
            <a:r>
              <a:rPr lang="fr-FR" dirty="0" smtClean="0"/>
              <a:t>, on offre un </a:t>
            </a:r>
            <a:r>
              <a:rPr lang="fr-FR" b="1" dirty="0" smtClean="0"/>
              <a:t>brin de muguet </a:t>
            </a:r>
            <a:r>
              <a:rPr lang="fr-FR" dirty="0" smtClean="0"/>
              <a:t>en guise de porte-bonheur </a:t>
            </a:r>
            <a:endParaRPr lang="cs-CZ" dirty="0"/>
          </a:p>
        </p:txBody>
      </p:sp>
      <p:pic>
        <p:nvPicPr>
          <p:cNvPr id="10242" name="Picture 2" descr="Fichier:Maigloeckchen 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788" y="1412776"/>
            <a:ext cx="3000814" cy="2736304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467544" y="4149080"/>
            <a:ext cx="10871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Auteur: Jüppsche</a:t>
            </a:r>
            <a:endParaRPr lang="fr-FR" sz="1000" dirty="0"/>
          </a:p>
        </p:txBody>
      </p:sp>
      <p:pic>
        <p:nvPicPr>
          <p:cNvPr id="10244" name="Picture 4" descr="Fichier:1er mai 2010 à Amiens (France)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1908" y="1412776"/>
            <a:ext cx="4896544" cy="3672408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7020272" y="5085184"/>
            <a:ext cx="1633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Auteur: Claude Villetaneuse</a:t>
            </a:r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8 mai, l‘Armistice de 1945</a:t>
            </a:r>
            <a:endParaRPr lang="cs-CZ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5" name="TextovéPole 6"/>
          <p:cNvSpPr txBox="1">
            <a:spLocks noChangeArrowheads="1"/>
          </p:cNvSpPr>
          <p:nvPr/>
        </p:nvSpPr>
        <p:spPr bwMode="auto">
          <a:xfrm>
            <a:off x="6286511" y="0"/>
            <a:ext cx="28574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VY_32_INOVACE_2.1.FJ4.07/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Št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4" y="5589240"/>
            <a:ext cx="8356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fr-FR" dirty="0" smtClean="0"/>
              <a:t>La fête </a:t>
            </a:r>
            <a:r>
              <a:rPr lang="fr-FR" b="1" dirty="0" smtClean="0"/>
              <a:t>civile, fixe, fériée</a:t>
            </a:r>
            <a:endParaRPr lang="cs-CZ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fr-FR" dirty="0" smtClean="0"/>
              <a:t>Le jour anniversaire de la fin de la </a:t>
            </a:r>
            <a:r>
              <a:rPr lang="fr-FR" b="1" dirty="0" smtClean="0"/>
              <a:t>Seconde Guerre mondiale </a:t>
            </a:r>
            <a:r>
              <a:rPr lang="fr-FR" dirty="0" smtClean="0"/>
              <a:t>et de la victoire de 1945</a:t>
            </a:r>
            <a:endParaRPr lang="fr-FR" dirty="0"/>
          </a:p>
        </p:txBody>
      </p:sp>
      <p:pic>
        <p:nvPicPr>
          <p:cNvPr id="8" name="Obrázek 7" descr="P11209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412776"/>
            <a:ext cx="5328592" cy="3996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jeudi de l‘Ascension</a:t>
            </a:r>
            <a:endParaRPr lang="fr-FR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5" name="TextovéPole 6"/>
          <p:cNvSpPr txBox="1">
            <a:spLocks noChangeArrowheads="1"/>
          </p:cNvSpPr>
          <p:nvPr/>
        </p:nvSpPr>
        <p:spPr bwMode="auto">
          <a:xfrm>
            <a:off x="6286511" y="0"/>
            <a:ext cx="28574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VY_32_INOVACE_2.1.FJ4.07/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Št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4" y="5301208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fr-FR" dirty="0" smtClean="0"/>
              <a:t>La fête </a:t>
            </a:r>
            <a:r>
              <a:rPr lang="fr-FR" b="1" dirty="0" smtClean="0"/>
              <a:t>chrétienne</a:t>
            </a:r>
            <a:r>
              <a:rPr lang="fr-FR" dirty="0" smtClean="0"/>
              <a:t>, </a:t>
            </a:r>
            <a:r>
              <a:rPr lang="fr-FR" b="1" dirty="0" smtClean="0"/>
              <a:t>mobile, fériée</a:t>
            </a:r>
            <a:endParaRPr lang="fr-FR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fr-FR" dirty="0" smtClean="0"/>
              <a:t>La fête qui a lieu un jeudi, 40 jours après le dimanche de Pâques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fr-FR" dirty="0" smtClean="0"/>
              <a:t>Elle célèbre le miracle de </a:t>
            </a:r>
            <a:r>
              <a:rPr lang="fr-FR" b="1" dirty="0" smtClean="0"/>
              <a:t>l‘élévation de Jésus-Christ dans le ciel</a:t>
            </a:r>
            <a:r>
              <a:rPr lang="fr-FR" dirty="0" smtClean="0"/>
              <a:t>, 40 jours après sa résurrection </a:t>
            </a:r>
            <a:endParaRPr lang="fr-FR" dirty="0"/>
          </a:p>
        </p:txBody>
      </p:sp>
      <p:pic>
        <p:nvPicPr>
          <p:cNvPr id="12290" name="Picture 2" descr="Fichier:Giotto - Scrovegni - -38- - Ascens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357298"/>
            <a:ext cx="4027506" cy="3823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1458</Words>
  <Application>Microsoft Office PowerPoint</Application>
  <PresentationFormat>Předvádění na obrazovce (4:3)</PresentationFormat>
  <Paragraphs>198</Paragraphs>
  <Slides>17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Prezentace aplikace PowerPoint</vt:lpstr>
      <vt:lpstr>Fêtes en France</vt:lpstr>
      <vt:lpstr>Classification des fêtes</vt:lpstr>
      <vt:lpstr>11 jours fériés en France</vt:lpstr>
      <vt:lpstr>Le 1er janvier, le Jour de l‘an</vt:lpstr>
      <vt:lpstr>Pâques</vt:lpstr>
      <vt:lpstr>Le 1er mai, la fête du Travail</vt:lpstr>
      <vt:lpstr>Le 8 mai, l‘Armistice de 1945</vt:lpstr>
      <vt:lpstr>Le jeudi de l‘Ascension</vt:lpstr>
      <vt:lpstr>Le lundi de Pentecôte</vt:lpstr>
      <vt:lpstr>Le 14 juillet, la fête nationale</vt:lpstr>
      <vt:lpstr>Le 15 août, l‘Assomption</vt:lpstr>
      <vt:lpstr>Le 1er novembre, la Toussaint</vt:lpstr>
      <vt:lpstr>Le 11 novembre, l‘Armistice de 1918</vt:lpstr>
      <vt:lpstr>Le 25 décembre, Noël</vt:lpstr>
      <vt:lpstr>Associez les fêtes à leurs symboles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Radek</dc:creator>
  <cp:lastModifiedBy>Radek</cp:lastModifiedBy>
  <cp:revision>83</cp:revision>
  <dcterms:modified xsi:type="dcterms:W3CDTF">2012-12-06T19:19:24Z</dcterms:modified>
</cp:coreProperties>
</file>