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8" r:id="rId2"/>
    <p:sldId id="256" r:id="rId3"/>
    <p:sldId id="280" r:id="rId4"/>
    <p:sldId id="273" r:id="rId5"/>
    <p:sldId id="276" r:id="rId6"/>
    <p:sldId id="264" r:id="rId7"/>
    <p:sldId id="263" r:id="rId8"/>
    <p:sldId id="277" r:id="rId9"/>
    <p:sldId id="268" r:id="rId10"/>
    <p:sldId id="283" r:id="rId11"/>
    <p:sldId id="284" r:id="rId12"/>
    <p:sldId id="290" r:id="rId13"/>
    <p:sldId id="262" r:id="rId14"/>
    <p:sldId id="279" r:id="rId15"/>
    <p:sldId id="271" r:id="rId16"/>
    <p:sldId id="278" r:id="rId17"/>
    <p:sldId id="267" r:id="rId18"/>
    <p:sldId id="285" r:id="rId19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VY_32_INOVACE_2.1.FJr.01/Št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5F83333-D092-40E9-91C4-4C9C83101253}" type="datetimeFigureOut">
              <a:rPr lang="cs-CZ"/>
              <a:pPr>
                <a:defRPr/>
              </a:pPr>
              <a:t>26.11.2012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CZ.1.07/1.5.00/34.0501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8A9F93F-2535-474D-972F-1C641EE1ACD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037541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VY_32_INOVACE_2.1.FJr.01/Št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9531043-144D-40B1-A92F-99C05E478DA2}" type="datetimeFigureOut">
              <a:rPr lang="cs-CZ"/>
              <a:pPr>
                <a:defRPr/>
              </a:pPr>
              <a:t>26.11.2012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CZ.1.07/1.5.00/34.0501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E210E14-301E-4AD9-B354-EA28A36D331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8905740"/>
      </p:ext>
    </p:extLst>
  </p:cSld>
  <p:clrMap bg1="lt1" tx1="dk1" bg2="lt2" tx2="dk2" accent1="accent1" accent2="accent2" accent3="accent3" accent4="accent4" accent5="accent5" accent6="accent6" hlink="hlink" folHlink="folHlink"/>
  <p:hf sldNum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6387" name="Zástupný symbol pro záhlaví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>
                <a:cs typeface="Arial" charset="0"/>
              </a:rPr>
              <a:t>VY_32_INOVACE_2.1.FJr.01/Št</a:t>
            </a:r>
          </a:p>
        </p:txBody>
      </p:sp>
      <p:sp>
        <p:nvSpPr>
          <p:cNvPr id="16388" name="Zástupný symbol pro zápatí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>
                <a:cs typeface="Arial" charset="0"/>
              </a:rPr>
              <a:t>CZ.1.07/1.5.00/34.0501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9228D-5F44-4FEE-A559-24FD1BEDC6CC}" type="datetime1">
              <a:rPr lang="cs-CZ"/>
              <a:pPr>
                <a:defRPr/>
              </a:pPr>
              <a:t>26.11.2012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Autorem materiálu a všech jeho částí, není-li uvedeno jinak, je Mgr. Andrea Šteflová CZ.1.07/1.5.00/34.0501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CBC6B-E71F-4D99-B333-9CA948C442A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49F64-3C72-4DF0-952A-6AA59E56FB2E}" type="datetime1">
              <a:rPr lang="cs-CZ"/>
              <a:pPr>
                <a:defRPr/>
              </a:pPr>
              <a:t>26.11.2012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Autorem materiálu a všech jeho částí, není-li uvedeno jinak, je Mgr. Andrea Šteflová CZ.1.07/1.5.00/34.0501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57166-5844-453C-8B98-851F94FA4F8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EF1DE-73C4-4124-A2BC-C015A0A3C630}" type="datetime1">
              <a:rPr lang="cs-CZ"/>
              <a:pPr>
                <a:defRPr/>
              </a:pPr>
              <a:t>26.11.2012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Autorem materiálu a všech jeho částí, není-li uvedeno jinak, je Mgr. Andrea Šteflová CZ.1.07/1.5.00/34.0501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A65EF-FCE6-4E31-ABFC-4210AE98F85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9BDE4-84C7-4D5B-93E2-27163A9B56BA}" type="datetime1">
              <a:rPr lang="cs-CZ"/>
              <a:pPr>
                <a:defRPr/>
              </a:pPr>
              <a:t>26.11.2012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Autorem materiálu a všech jeho částí, není-li uvedeno jinak, je Mgr. Andrea Šteflová CZ.1.07/1.5.00/34.0501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93377-C4DC-477E-A248-AD125E3166A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1FC99-27F4-4154-9633-F64FA437332A}" type="datetime1">
              <a:rPr lang="cs-CZ"/>
              <a:pPr>
                <a:defRPr/>
              </a:pPr>
              <a:t>26.11.2012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Autorem materiálu a všech jeho částí, není-li uvedeno jinak, je Mgr. Andrea Šteflová CZ.1.07/1.5.00/34.0501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591F8-6C58-463B-B4D6-4A19847EB77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6C704-BC6F-497A-9E9B-4C236E7ADA3C}" type="datetime1">
              <a:rPr lang="cs-CZ"/>
              <a:pPr>
                <a:defRPr/>
              </a:pPr>
              <a:t>26.11.2012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Autorem materiálu a všech jeho částí, není-li uvedeno jinak, je Mgr. Andrea Šteflová CZ.1.07/1.5.00/34.0501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0DE21-DE41-41C9-B533-A2D19B5E44D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657A2-E315-4CE8-A931-1AE8DD97810D}" type="datetime1">
              <a:rPr lang="cs-CZ"/>
              <a:pPr>
                <a:defRPr/>
              </a:pPr>
              <a:t>26.11.2012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Autorem materiálu a všech jeho částí, není-li uvedeno jinak, je Mgr. Andrea Šteflová CZ.1.07/1.5.00/34.0501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023E6-BC93-4912-82EC-1BA25DEA5F1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CE4EC-101F-4FE8-9D44-05621E5A6486}" type="datetime1">
              <a:rPr lang="cs-CZ"/>
              <a:pPr>
                <a:defRPr/>
              </a:pPr>
              <a:t>26.11.2012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Autorem materiálu a všech jeho částí, není-li uvedeno jinak, je Mgr. Andrea Šteflová CZ.1.07/1.5.00/34.0501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1BEF3-E8F2-42B9-A5D5-7344AFE6BD1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336F3-14A7-4F8B-A390-2494F35531AB}" type="datetime1">
              <a:rPr lang="cs-CZ"/>
              <a:pPr>
                <a:defRPr/>
              </a:pPr>
              <a:t>26.11.2012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Autorem materiálu a všech jeho částí, není-li uvedeno jinak, je Mgr. Andrea Šteflová CZ.1.07/1.5.00/34.0501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8C5F8-046D-4A91-9323-CEAEDEF95AB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38584-1638-4DCD-92BF-7A3FFF3C422F}" type="datetime1">
              <a:rPr lang="cs-CZ"/>
              <a:pPr>
                <a:defRPr/>
              </a:pPr>
              <a:t>26.11.2012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Autorem materiálu a všech jeho částí, není-li uvedeno jinak, je Mgr. Andrea Šteflová CZ.1.07/1.5.00/34.0501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A7FBC-0574-4CAC-81C6-27E51F73545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9524C-894F-4497-B206-5DD955BB4D72}" type="datetime1">
              <a:rPr lang="cs-CZ"/>
              <a:pPr>
                <a:defRPr/>
              </a:pPr>
              <a:t>26.11.2012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Autorem materiálu a všech jeho částí, není-li uvedeno jinak, je Mgr. Andrea Šteflová CZ.1.07/1.5.00/34.0501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42962-A476-4189-BFD5-DFF7FCEFDA9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1A52A1-2CCE-4DF8-BE39-E97709F733E3}" type="datetime1">
              <a:rPr lang="cs-CZ"/>
              <a:pPr>
                <a:defRPr/>
              </a:pPr>
              <a:t>26.11.2012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Autorem materiálu a všech jeho částí, není-li uvedeno jinak, je Mgr. Andrea Šteflová CZ.1.07/1.5.00/34.0501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AFD28AE-B35C-4AC7-AA4B-A9D837D6B3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fr.wikipedia.org/wiki/Palais_de_Chaillot" TargetMode="External"/><Relationship Id="rId2" Type="http://schemas.openxmlformats.org/officeDocument/2006/relationships/hyperlink" Target="http://fr.wikipedia.org/wiki/Paris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parisinfo.com/sites-culturels/317/basilique-du-sacre-coeur-de-montmartr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//upload.wikimedia.org/wikipedia/commons/c/ca/Blason_paris_75.svg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obsah 2"/>
          <p:cNvSpPr>
            <a:spLocks noGrp="1"/>
          </p:cNvSpPr>
          <p:nvPr>
            <p:ph idx="4294967295"/>
          </p:nvPr>
        </p:nvSpPr>
        <p:spPr>
          <a:xfrm>
            <a:off x="714348" y="1928802"/>
            <a:ext cx="7643836" cy="4357706"/>
          </a:xfrm>
        </p:spPr>
        <p:txBody>
          <a:bodyPr/>
          <a:lstStyle/>
          <a:p>
            <a:pPr marL="0" indent="0" defTabSz="1062038" eaLnBrk="1" hangingPunct="1">
              <a:lnSpc>
                <a:spcPct val="90000"/>
              </a:lnSpc>
              <a:buFont typeface="Arial" charset="0"/>
              <a:buNone/>
              <a:tabLst>
                <a:tab pos="2152650" algn="l"/>
              </a:tabLst>
              <a:defRPr/>
            </a:pPr>
            <a:r>
              <a:rPr lang="cs-CZ" sz="1800" dirty="0" smtClean="0">
                <a:latin typeface="Arial" charset="0"/>
                <a:cs typeface="Arial" charset="0"/>
              </a:rPr>
              <a:t>Autor materiálu:	Andrea Šteflová</a:t>
            </a:r>
          </a:p>
          <a:p>
            <a:pPr marL="0" indent="0" defTabSz="1062038" eaLnBrk="1" hangingPunct="1">
              <a:lnSpc>
                <a:spcPct val="90000"/>
              </a:lnSpc>
              <a:buFont typeface="Arial" charset="0"/>
              <a:buNone/>
              <a:tabLst>
                <a:tab pos="2152650" algn="l"/>
              </a:tabLst>
              <a:defRPr/>
            </a:pPr>
            <a:r>
              <a:rPr lang="cs-CZ" sz="1800" dirty="0" smtClean="0">
                <a:latin typeface="Arial" charset="0"/>
                <a:cs typeface="Arial" charset="0"/>
              </a:rPr>
              <a:t>Datum vytvoření:	říjen 2012</a:t>
            </a:r>
          </a:p>
          <a:p>
            <a:pPr marL="0" indent="0" defTabSz="1062038" eaLnBrk="1" hangingPunct="1">
              <a:lnSpc>
                <a:spcPct val="90000"/>
              </a:lnSpc>
              <a:buFont typeface="Arial" charset="0"/>
              <a:buNone/>
              <a:tabLst>
                <a:tab pos="2152650" algn="l"/>
              </a:tabLst>
              <a:defRPr/>
            </a:pPr>
            <a:r>
              <a:rPr lang="cs-CZ" sz="1800" dirty="0" smtClean="0">
                <a:latin typeface="Arial" charset="0"/>
                <a:cs typeface="Arial" charset="0"/>
              </a:rPr>
              <a:t>Vzdělávací oblast:	jazyk a jazyková komunikace</a:t>
            </a:r>
          </a:p>
          <a:p>
            <a:pPr marL="0" indent="0" defTabSz="1062038" eaLnBrk="1" hangingPunct="1">
              <a:lnSpc>
                <a:spcPct val="90000"/>
              </a:lnSpc>
              <a:buFont typeface="Arial" charset="0"/>
              <a:buNone/>
              <a:tabLst>
                <a:tab pos="2152650" algn="l"/>
              </a:tabLst>
              <a:defRPr/>
            </a:pPr>
            <a:r>
              <a:rPr lang="cs-CZ" sz="1800" dirty="0" smtClean="0">
                <a:latin typeface="Arial" charset="0"/>
                <a:cs typeface="Arial" charset="0"/>
              </a:rPr>
              <a:t>Vyučovací předmět:	seminář z francouzského jazyka</a:t>
            </a:r>
          </a:p>
          <a:p>
            <a:pPr marL="0" indent="0" defTabSz="1062038" eaLnBrk="1" hangingPunct="1">
              <a:lnSpc>
                <a:spcPct val="90000"/>
              </a:lnSpc>
              <a:buFont typeface="Arial" charset="0"/>
              <a:buNone/>
              <a:tabLst>
                <a:tab pos="2152650" algn="l"/>
              </a:tabLst>
              <a:defRPr/>
            </a:pPr>
            <a:r>
              <a:rPr lang="cs-CZ" sz="1800" dirty="0" smtClean="0">
                <a:latin typeface="Arial" charset="0"/>
                <a:cs typeface="Arial" charset="0"/>
              </a:rPr>
              <a:t>Ročník:	4., oktáva</a:t>
            </a:r>
          </a:p>
          <a:p>
            <a:pPr marL="0" indent="0" defTabSz="1062038" eaLnBrk="1" hangingPunct="1">
              <a:lnSpc>
                <a:spcPct val="90000"/>
              </a:lnSpc>
              <a:buFont typeface="Arial" charset="0"/>
              <a:buNone/>
              <a:tabLst>
                <a:tab pos="2152650" algn="l"/>
              </a:tabLst>
              <a:defRPr/>
            </a:pPr>
            <a:r>
              <a:rPr lang="cs-CZ" sz="1800" dirty="0" smtClean="0">
                <a:latin typeface="Arial" charset="0"/>
                <a:cs typeface="Arial" charset="0"/>
              </a:rPr>
              <a:t>Téma:	Paříž – </a:t>
            </a:r>
            <a:r>
              <a:rPr lang="cs-CZ" sz="1800" smtClean="0">
                <a:latin typeface="Arial" charset="0"/>
                <a:cs typeface="Arial" charset="0"/>
              </a:rPr>
              <a:t>pravý břeh</a:t>
            </a:r>
            <a:endParaRPr lang="cs-CZ" sz="1800" dirty="0" smtClean="0">
              <a:latin typeface="Arial" charset="0"/>
              <a:cs typeface="Arial" charset="0"/>
            </a:endParaRPr>
          </a:p>
          <a:p>
            <a:pPr marL="0" indent="0" defTabSz="1062038" eaLnBrk="1" hangingPunct="1">
              <a:lnSpc>
                <a:spcPct val="90000"/>
              </a:lnSpc>
              <a:buFont typeface="Arial" charset="0"/>
              <a:buNone/>
              <a:tabLst>
                <a:tab pos="2152650" algn="l"/>
              </a:tabLst>
              <a:defRPr/>
            </a:pPr>
            <a:r>
              <a:rPr lang="cs-CZ" sz="1800" dirty="0" smtClean="0">
                <a:latin typeface="Arial" charset="0"/>
                <a:cs typeface="Arial" charset="0"/>
              </a:rPr>
              <a:t>Druh materiálu:	prezentace, pracovní list </a:t>
            </a:r>
          </a:p>
          <a:p>
            <a:pPr marL="2152650" indent="-2152650" defTabSz="1062038" eaLnBrk="1" hangingPunct="1">
              <a:lnSpc>
                <a:spcPct val="90000"/>
              </a:lnSpc>
              <a:buNone/>
              <a:tabLst>
                <a:tab pos="2152650" algn="l"/>
              </a:tabLst>
              <a:defRPr/>
            </a:pPr>
            <a:r>
              <a:rPr lang="cs-CZ" sz="1800" dirty="0" smtClean="0">
                <a:latin typeface="Arial" charset="0"/>
                <a:cs typeface="Arial" charset="0"/>
              </a:rPr>
              <a:t>Klíčová slova:	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Palais de Chaillot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Hôtel de Ville, Centre national d’art et de culture Georges Pompidou, Louvre, Jardin des Tuileries, Obélisque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Place de la Concorde, Arc de Triomph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, Place Charles de Gaulle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 Champs-Élysées, Palais d‘Élysée, Défense, Grande Arche, 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ontmartre, Basilique du Sacré-Cœur, Moulin Rouge, Bâteaux-Mouches</a:t>
            </a:r>
          </a:p>
          <a:p>
            <a:pPr marL="0" indent="0" defTabSz="1062038" eaLnBrk="1" hangingPunct="1">
              <a:lnSpc>
                <a:spcPct val="90000"/>
              </a:lnSpc>
              <a:buFont typeface="Arial" charset="0"/>
              <a:buNone/>
              <a:tabLst>
                <a:tab pos="2152650" algn="l"/>
              </a:tabLst>
              <a:defRPr/>
            </a:pPr>
            <a:r>
              <a:rPr lang="cs-CZ" sz="1800" dirty="0" smtClean="0">
                <a:latin typeface="Arial" charset="0"/>
                <a:cs typeface="Arial" charset="0"/>
              </a:rPr>
              <a:t>Anotace:	výklad učiva, práce ve dvojicích</a:t>
            </a:r>
          </a:p>
          <a:p>
            <a:pPr marL="0" indent="0" defTabSz="1062038" eaLnBrk="1" hangingPunct="1">
              <a:lnSpc>
                <a:spcPct val="90000"/>
              </a:lnSpc>
              <a:buFont typeface="Arial" charset="0"/>
              <a:buNone/>
              <a:tabLst>
                <a:tab pos="2152650" algn="l"/>
              </a:tabLst>
              <a:defRPr/>
            </a:pPr>
            <a:endParaRPr lang="cs-CZ" sz="1800" dirty="0" smtClean="0">
              <a:latin typeface="Arial" charset="0"/>
              <a:cs typeface="Arial" charset="0"/>
            </a:endParaRPr>
          </a:p>
        </p:txBody>
      </p:sp>
      <p:pic>
        <p:nvPicPr>
          <p:cNvPr id="15363" name="Obrázek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428604"/>
            <a:ext cx="57150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6"/>
          <p:cNvSpPr txBox="1">
            <a:spLocks noChangeArrowheads="1"/>
          </p:cNvSpPr>
          <p:nvPr/>
        </p:nvSpPr>
        <p:spPr bwMode="auto">
          <a:xfrm>
            <a:off x="6372225" y="0"/>
            <a:ext cx="27717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 dirty="0" smtClean="0"/>
              <a:t>VY_32_INOVACE_2.1.FJ4.02/</a:t>
            </a:r>
            <a:r>
              <a:rPr lang="cs-CZ" sz="1400" dirty="0" err="1" smtClean="0"/>
              <a:t>Št</a:t>
            </a:r>
            <a:endParaRPr lang="cs-CZ" sz="1400" dirty="0"/>
          </a:p>
        </p:txBody>
      </p:sp>
      <p:sp>
        <p:nvSpPr>
          <p:cNvPr id="7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18" y="6492875"/>
            <a:ext cx="5857897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Arc de Triomphe, Champs-Élysées</a:t>
            </a:r>
          </a:p>
        </p:txBody>
      </p:sp>
      <p:pic>
        <p:nvPicPr>
          <p:cNvPr id="41987" name="Obrázek 6" descr="P112041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196975"/>
            <a:ext cx="3643312" cy="273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Obrázek 8" descr="P112041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1196975"/>
            <a:ext cx="36195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TextovéPole 10"/>
          <p:cNvSpPr txBox="1">
            <a:spLocks noChangeArrowheads="1"/>
          </p:cNvSpPr>
          <p:nvPr/>
        </p:nvSpPr>
        <p:spPr bwMode="auto">
          <a:xfrm>
            <a:off x="323850" y="4005263"/>
            <a:ext cx="4176713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>
              <a:buFont typeface="Arial" charset="0"/>
              <a:buChar char="•"/>
            </a:pPr>
            <a:r>
              <a:rPr lang="fr-FR" i="1" dirty="0">
                <a:latin typeface="Calibri" pitchFamily="34" charset="0"/>
              </a:rPr>
              <a:t>L‘Arc de Triomphe </a:t>
            </a:r>
            <a:r>
              <a:rPr lang="fr-FR" dirty="0">
                <a:latin typeface="Calibri" pitchFamily="34" charset="0"/>
              </a:rPr>
              <a:t>sur la place </a:t>
            </a:r>
            <a:r>
              <a:rPr lang="fr-FR" i="1" dirty="0">
                <a:latin typeface="Calibri" pitchFamily="34" charset="0"/>
              </a:rPr>
              <a:t>Charles de Gaulle</a:t>
            </a:r>
            <a:r>
              <a:rPr lang="fr-FR" dirty="0">
                <a:latin typeface="Calibri" pitchFamily="34" charset="0"/>
              </a:rPr>
              <a:t> (</a:t>
            </a:r>
            <a:r>
              <a:rPr lang="fr-FR" i="1" dirty="0">
                <a:latin typeface="Calibri" pitchFamily="34" charset="0"/>
              </a:rPr>
              <a:t>Place de l‘Étoile</a:t>
            </a:r>
            <a:r>
              <a:rPr lang="fr-FR" dirty="0">
                <a:latin typeface="Calibri" pitchFamily="34" charset="0"/>
              </a:rPr>
              <a:t>), le rond-point de 12 avenues</a:t>
            </a:r>
          </a:p>
          <a:p>
            <a:pPr marL="176213" indent="-176213">
              <a:buFont typeface="Arial" charset="0"/>
              <a:buChar char="•"/>
            </a:pPr>
            <a:r>
              <a:rPr lang="fr-FR" dirty="0">
                <a:latin typeface="Calibri" pitchFamily="34" charset="0"/>
              </a:rPr>
              <a:t>Le projet de Napoléon Bonaparte</a:t>
            </a:r>
            <a:r>
              <a:rPr lang="fr-FR" dirty="0"/>
              <a:t> </a:t>
            </a:r>
            <a:r>
              <a:rPr lang="fr-FR" dirty="0">
                <a:latin typeface="Calibri" pitchFamily="34" charset="0"/>
              </a:rPr>
              <a:t>construit  en 1808-1835</a:t>
            </a:r>
          </a:p>
          <a:p>
            <a:pPr marL="176213" indent="-176213">
              <a:buFont typeface="Arial" charset="0"/>
              <a:buChar char="•"/>
            </a:pPr>
            <a:r>
              <a:rPr lang="fr-FR" dirty="0">
                <a:latin typeface="Calibri" pitchFamily="34" charset="0"/>
              </a:rPr>
              <a:t>Sous sa grande arcade se trouve la tombe du Soldat inconnu de la 1</a:t>
            </a:r>
            <a:r>
              <a:rPr lang="fr-FR" baseline="30000" dirty="0">
                <a:latin typeface="Calibri" pitchFamily="34" charset="0"/>
              </a:rPr>
              <a:t>e</a:t>
            </a:r>
            <a:r>
              <a:rPr lang="fr-FR" dirty="0">
                <a:latin typeface="Calibri" pitchFamily="34" charset="0"/>
              </a:rPr>
              <a:t> guerre mondiale et la flamme </a:t>
            </a:r>
            <a:r>
              <a:rPr lang="cs-CZ" dirty="0" smtClean="0">
                <a:latin typeface="Calibri" pitchFamily="34" charset="0"/>
              </a:rPr>
              <a:t>é</a:t>
            </a:r>
            <a:r>
              <a:rPr lang="fr-FR" dirty="0" smtClean="0">
                <a:latin typeface="Calibri" pitchFamily="34" charset="0"/>
              </a:rPr>
              <a:t>ternelle</a:t>
            </a:r>
            <a:endParaRPr lang="fr-FR" dirty="0">
              <a:latin typeface="Calibri" pitchFamily="34" charset="0"/>
            </a:endParaRPr>
          </a:p>
        </p:txBody>
      </p:sp>
      <p:sp>
        <p:nvSpPr>
          <p:cNvPr id="41991" name="TextovéPole 11"/>
          <p:cNvSpPr txBox="1">
            <a:spLocks noChangeArrowheads="1"/>
          </p:cNvSpPr>
          <p:nvPr/>
        </p:nvSpPr>
        <p:spPr bwMode="auto">
          <a:xfrm>
            <a:off x="4859338" y="4005263"/>
            <a:ext cx="3643312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indent="-182563">
              <a:buFont typeface="Arial" charset="0"/>
              <a:buChar char="•"/>
            </a:pPr>
            <a:r>
              <a:rPr lang="fr-FR" dirty="0">
                <a:latin typeface="Calibri" pitchFamily="34" charset="0"/>
              </a:rPr>
              <a:t>La célèbre avenue parisienne qui relie la </a:t>
            </a:r>
            <a:r>
              <a:rPr lang="fr-FR" i="1" dirty="0">
                <a:latin typeface="Calibri" pitchFamily="34" charset="0"/>
              </a:rPr>
              <a:t>Place de la Concorde </a:t>
            </a:r>
            <a:r>
              <a:rPr lang="fr-FR" dirty="0">
                <a:latin typeface="Calibri" pitchFamily="34" charset="0"/>
              </a:rPr>
              <a:t>à  la </a:t>
            </a:r>
            <a:r>
              <a:rPr lang="fr-FR" i="1" dirty="0">
                <a:latin typeface="Calibri" pitchFamily="34" charset="0"/>
              </a:rPr>
              <a:t>Place de l‘Étoile</a:t>
            </a:r>
          </a:p>
          <a:p>
            <a:pPr marL="182563" indent="-182563">
              <a:buFont typeface="Arial" charset="0"/>
              <a:buChar char="•"/>
            </a:pPr>
            <a:r>
              <a:rPr lang="fr-FR" dirty="0">
                <a:latin typeface="Calibri" pitchFamily="34" charset="0"/>
              </a:rPr>
              <a:t>Longue de 2 km et large de 80 m</a:t>
            </a:r>
          </a:p>
          <a:p>
            <a:pPr marL="182563" indent="-182563">
              <a:buFont typeface="Arial" charset="0"/>
              <a:buChar char="•"/>
            </a:pPr>
            <a:r>
              <a:rPr lang="fr-FR" dirty="0">
                <a:latin typeface="Calibri" pitchFamily="34" charset="0"/>
              </a:rPr>
              <a:t>Fait partie de </a:t>
            </a:r>
            <a:r>
              <a:rPr lang="fr-FR" i="1" dirty="0">
                <a:latin typeface="Calibri" pitchFamily="34" charset="0"/>
              </a:rPr>
              <a:t>l‘axe historique</a:t>
            </a:r>
            <a:r>
              <a:rPr lang="fr-FR" dirty="0">
                <a:latin typeface="Calibri" pitchFamily="34" charset="0"/>
              </a:rPr>
              <a:t> (Louvre, Arc de Caroussel, Place de la Concorde, Arc de Triomphe, Défense)</a:t>
            </a:r>
          </a:p>
        </p:txBody>
      </p:sp>
      <p:sp>
        <p:nvSpPr>
          <p:cNvPr id="10" name="TextovéPole 6"/>
          <p:cNvSpPr txBox="1">
            <a:spLocks noChangeArrowheads="1"/>
          </p:cNvSpPr>
          <p:nvPr/>
        </p:nvSpPr>
        <p:spPr bwMode="auto">
          <a:xfrm>
            <a:off x="6372225" y="0"/>
            <a:ext cx="27717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 dirty="0" smtClean="0"/>
              <a:t>VY_32_INOVACE_2.1.FJ4.02/</a:t>
            </a:r>
            <a:r>
              <a:rPr lang="cs-CZ" sz="1400" dirty="0" err="1" smtClean="0"/>
              <a:t>Št</a:t>
            </a:r>
            <a:endParaRPr lang="cs-CZ" sz="1400" dirty="0"/>
          </a:p>
        </p:txBody>
      </p:sp>
      <p:sp>
        <p:nvSpPr>
          <p:cNvPr id="11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18" y="6492875"/>
            <a:ext cx="5857897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Champs-Élysées</a:t>
            </a:r>
          </a:p>
        </p:txBody>
      </p:sp>
      <p:pic>
        <p:nvPicPr>
          <p:cNvPr id="43011" name="Obrázek 6" descr="P11204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2798763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Obrázek 8" descr="P112039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3751263"/>
            <a:ext cx="3286125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Obrázek 5" descr="P112040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788" y="1143000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Obrázek 11" descr="P1120397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788" y="4508500"/>
            <a:ext cx="2309812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6" name="Obrázek 3" descr="P1120398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" y="1214438"/>
            <a:ext cx="3286125" cy="246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7" name="TextovéPole 10"/>
          <p:cNvSpPr txBox="1">
            <a:spLocks noChangeArrowheads="1"/>
          </p:cNvSpPr>
          <p:nvPr/>
        </p:nvSpPr>
        <p:spPr bwMode="auto">
          <a:xfrm>
            <a:off x="4286250" y="1928813"/>
            <a:ext cx="1643063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</a:rPr>
              <a:t>…avec ses magasins de luxe, cinémas, kiosques, cafés</a:t>
            </a:r>
          </a:p>
        </p:txBody>
      </p:sp>
      <p:pic>
        <p:nvPicPr>
          <p:cNvPr id="43018" name="Picture 11" descr="DSCF243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4300" y="4437063"/>
            <a:ext cx="2376488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ovéPole 6"/>
          <p:cNvSpPr txBox="1">
            <a:spLocks noChangeArrowheads="1"/>
          </p:cNvSpPr>
          <p:nvPr/>
        </p:nvSpPr>
        <p:spPr bwMode="auto">
          <a:xfrm>
            <a:off x="6372225" y="0"/>
            <a:ext cx="27717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 dirty="0" smtClean="0"/>
              <a:t>VY_32_INOVACE_2.1.FJ4.02/</a:t>
            </a:r>
            <a:r>
              <a:rPr lang="cs-CZ" sz="1400" dirty="0" err="1" smtClean="0"/>
              <a:t>Št</a:t>
            </a:r>
            <a:endParaRPr lang="cs-CZ" sz="1400" dirty="0"/>
          </a:p>
        </p:txBody>
      </p:sp>
      <p:sp>
        <p:nvSpPr>
          <p:cNvPr id="1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18" y="6492875"/>
            <a:ext cx="5857897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Palais de l‘Élysée</a:t>
            </a:r>
          </a:p>
        </p:txBody>
      </p:sp>
      <p:pic>
        <p:nvPicPr>
          <p:cNvPr id="44035" name="Obrázek 3" descr="P103094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75" y="1285875"/>
            <a:ext cx="5334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TextovéPole 6"/>
          <p:cNvSpPr txBox="1">
            <a:spLocks noChangeArrowheads="1"/>
          </p:cNvSpPr>
          <p:nvPr/>
        </p:nvSpPr>
        <p:spPr bwMode="auto">
          <a:xfrm>
            <a:off x="714375" y="5429250"/>
            <a:ext cx="76438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>
              <a:buFont typeface="Arial" charset="0"/>
              <a:buChar char="•"/>
            </a:pPr>
            <a:r>
              <a:rPr lang="fr-FR">
                <a:latin typeface="Calibri" pitchFamily="34" charset="0"/>
              </a:rPr>
              <a:t>La résidence du Président de la République française à proximité de la Place de la Concorde et des Champs-Élysées</a:t>
            </a:r>
          </a:p>
        </p:txBody>
      </p:sp>
      <p:sp>
        <p:nvSpPr>
          <p:cNvPr id="8" name="TextovéPole 6"/>
          <p:cNvSpPr txBox="1">
            <a:spLocks noChangeArrowheads="1"/>
          </p:cNvSpPr>
          <p:nvPr/>
        </p:nvSpPr>
        <p:spPr bwMode="auto">
          <a:xfrm>
            <a:off x="6372225" y="0"/>
            <a:ext cx="27717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 dirty="0" smtClean="0"/>
              <a:t>VY_32_INOVACE_2.1.FJ4.02/</a:t>
            </a:r>
            <a:r>
              <a:rPr lang="cs-CZ" sz="1400" dirty="0" err="1" smtClean="0"/>
              <a:t>Št</a:t>
            </a:r>
            <a:endParaRPr lang="cs-CZ" sz="1400" dirty="0"/>
          </a:p>
        </p:txBody>
      </p:sp>
      <p:sp>
        <p:nvSpPr>
          <p:cNvPr id="9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18" y="6492875"/>
            <a:ext cx="5857897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Défense</a:t>
            </a:r>
            <a:r>
              <a:rPr lang="cs-CZ" smtClean="0"/>
              <a:t>, </a:t>
            </a:r>
            <a:r>
              <a:rPr lang="fr-FR" smtClean="0"/>
              <a:t>Grande Arche</a:t>
            </a:r>
          </a:p>
        </p:txBody>
      </p:sp>
      <p:pic>
        <p:nvPicPr>
          <p:cNvPr id="45059" name="Obrázek 4" descr="DSCI007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285875"/>
            <a:ext cx="40005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Obrázek 6" descr="DSCI007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1285875"/>
            <a:ext cx="40005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2" name="TextovéPole 8"/>
          <p:cNvSpPr txBox="1">
            <a:spLocks noChangeArrowheads="1"/>
          </p:cNvSpPr>
          <p:nvPr/>
        </p:nvSpPr>
        <p:spPr bwMode="auto">
          <a:xfrm>
            <a:off x="428625" y="4572000"/>
            <a:ext cx="39290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indent="-182563">
              <a:buFont typeface="Arial" charset="0"/>
              <a:buChar char="•"/>
            </a:pPr>
            <a:r>
              <a:rPr lang="fr-FR">
                <a:latin typeface="Calibri" pitchFamily="34" charset="0"/>
              </a:rPr>
              <a:t>La </a:t>
            </a:r>
            <a:r>
              <a:rPr lang="fr-FR" i="1">
                <a:latin typeface="Calibri" pitchFamily="34" charset="0"/>
              </a:rPr>
              <a:t>Défense</a:t>
            </a:r>
            <a:r>
              <a:rPr lang="fr-FR">
                <a:latin typeface="Calibri" pitchFamily="34" charset="0"/>
              </a:rPr>
              <a:t> - le quartier d‘affaires avec l‘architecture moderne se trouve dans le prolongement des Champs-Élysées</a:t>
            </a:r>
            <a:endParaRPr lang="cs-CZ">
              <a:latin typeface="Calibri" pitchFamily="34" charset="0"/>
            </a:endParaRPr>
          </a:p>
        </p:txBody>
      </p:sp>
      <p:sp>
        <p:nvSpPr>
          <p:cNvPr id="45063" name="TextovéPole 9"/>
          <p:cNvSpPr txBox="1">
            <a:spLocks noChangeArrowheads="1"/>
          </p:cNvSpPr>
          <p:nvPr/>
        </p:nvSpPr>
        <p:spPr bwMode="auto">
          <a:xfrm>
            <a:off x="4643438" y="4572000"/>
            <a:ext cx="4000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indent="-182563">
              <a:buFont typeface="Arial" charset="0"/>
              <a:buChar char="•"/>
            </a:pPr>
            <a:r>
              <a:rPr lang="fr-FR">
                <a:latin typeface="Calibri" pitchFamily="34" charset="0"/>
              </a:rPr>
              <a:t>La </a:t>
            </a:r>
            <a:r>
              <a:rPr lang="fr-FR" i="1">
                <a:latin typeface="Calibri" pitchFamily="34" charset="0"/>
              </a:rPr>
              <a:t>Grande Arche</a:t>
            </a:r>
            <a:r>
              <a:rPr lang="fr-FR">
                <a:latin typeface="Calibri" pitchFamily="34" charset="0"/>
              </a:rPr>
              <a:t>, un grand cube en marbre  blanc, haute de 93 m, elle abrite des bureaux, au sommet</a:t>
            </a:r>
            <a:r>
              <a:rPr lang="cs-CZ">
                <a:latin typeface="Calibri" pitchFamily="34" charset="0"/>
              </a:rPr>
              <a:t>,</a:t>
            </a:r>
            <a:r>
              <a:rPr lang="fr-FR">
                <a:latin typeface="Calibri" pitchFamily="34" charset="0"/>
              </a:rPr>
              <a:t> il y a des jardins et des terrasses</a:t>
            </a:r>
            <a:endParaRPr lang="cs-CZ">
              <a:latin typeface="Calibri" pitchFamily="34" charset="0"/>
            </a:endParaRPr>
          </a:p>
        </p:txBody>
      </p:sp>
      <p:sp>
        <p:nvSpPr>
          <p:cNvPr id="10" name="TextovéPole 6"/>
          <p:cNvSpPr txBox="1">
            <a:spLocks noChangeArrowheads="1"/>
          </p:cNvSpPr>
          <p:nvPr/>
        </p:nvSpPr>
        <p:spPr bwMode="auto">
          <a:xfrm>
            <a:off x="6372225" y="0"/>
            <a:ext cx="27717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 dirty="0" smtClean="0"/>
              <a:t>VY_32_INOVACE_2.1.FJ4.02/</a:t>
            </a:r>
            <a:r>
              <a:rPr lang="cs-CZ" sz="1400" dirty="0" err="1" smtClean="0"/>
              <a:t>Št</a:t>
            </a:r>
            <a:endParaRPr lang="cs-CZ" sz="1400" dirty="0"/>
          </a:p>
        </p:txBody>
      </p:sp>
      <p:sp>
        <p:nvSpPr>
          <p:cNvPr id="11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18" y="6492875"/>
            <a:ext cx="5857897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Montmartre</a:t>
            </a:r>
          </a:p>
        </p:txBody>
      </p:sp>
      <p:pic>
        <p:nvPicPr>
          <p:cNvPr id="46083" name="Obrázek 5" descr="P112024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525" y="1196975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Obrázek 10" descr="P112026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196975"/>
            <a:ext cx="5119687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Obrázek 11" descr="P112026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3714750"/>
            <a:ext cx="3071813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7" name="TextovéPole 12"/>
          <p:cNvSpPr txBox="1">
            <a:spLocks noChangeArrowheads="1"/>
          </p:cNvSpPr>
          <p:nvPr/>
        </p:nvSpPr>
        <p:spPr bwMode="auto">
          <a:xfrm>
            <a:off x="500063" y="5143500"/>
            <a:ext cx="5000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>
              <a:buFont typeface="Arial" charset="0"/>
              <a:buChar char="•"/>
            </a:pPr>
            <a:r>
              <a:rPr lang="fr-FR" dirty="0">
                <a:latin typeface="Calibri" pitchFamily="34" charset="0"/>
              </a:rPr>
              <a:t>Le quartier pittoresque d‘artistes et de cabarets, avec ses moulins, escaliers, cafés, la Basilique du </a:t>
            </a:r>
            <a:r>
              <a:rPr lang="fr-FR" dirty="0" smtClean="0">
                <a:latin typeface="Calibri" pitchFamily="34" charset="0"/>
              </a:rPr>
              <a:t>Sacré-</a:t>
            </a:r>
            <a:r>
              <a:rPr lang="cs-CZ" dirty="0" smtClean="0">
                <a:latin typeface="Calibri" pitchFamily="34" charset="0"/>
              </a:rPr>
              <a:t>C</a:t>
            </a:r>
            <a:r>
              <a:rPr lang="fr-FR" dirty="0" smtClean="0">
                <a:latin typeface="Calibri" pitchFamily="34" charset="0"/>
              </a:rPr>
              <a:t>œur </a:t>
            </a:r>
            <a:r>
              <a:rPr lang="fr-FR" dirty="0">
                <a:latin typeface="Calibri" pitchFamily="34" charset="0"/>
              </a:rPr>
              <a:t>et le célèbre Moulin Rouge</a:t>
            </a:r>
          </a:p>
        </p:txBody>
      </p:sp>
      <p:sp>
        <p:nvSpPr>
          <p:cNvPr id="46088" name="TextovéPole 13"/>
          <p:cNvSpPr txBox="1">
            <a:spLocks noChangeArrowheads="1"/>
          </p:cNvSpPr>
          <p:nvPr/>
        </p:nvSpPr>
        <p:spPr bwMode="auto">
          <a:xfrm>
            <a:off x="500063" y="1357313"/>
            <a:ext cx="3001962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Place du Tertre et ses peintres</a:t>
            </a:r>
          </a:p>
        </p:txBody>
      </p:sp>
      <p:sp>
        <p:nvSpPr>
          <p:cNvPr id="10" name="TextovéPole 6"/>
          <p:cNvSpPr txBox="1">
            <a:spLocks noChangeArrowheads="1"/>
          </p:cNvSpPr>
          <p:nvPr/>
        </p:nvSpPr>
        <p:spPr bwMode="auto">
          <a:xfrm>
            <a:off x="6372225" y="0"/>
            <a:ext cx="27717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 dirty="0" smtClean="0"/>
              <a:t>VY_32_INOVACE_2.1.FJ4.02/</a:t>
            </a:r>
            <a:r>
              <a:rPr lang="cs-CZ" sz="1400" dirty="0" err="1" smtClean="0"/>
              <a:t>Št</a:t>
            </a:r>
            <a:endParaRPr lang="cs-CZ" sz="1400" dirty="0"/>
          </a:p>
        </p:txBody>
      </p:sp>
      <p:sp>
        <p:nvSpPr>
          <p:cNvPr id="12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18" y="6492875"/>
            <a:ext cx="5857897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Nadpis 4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fr-FR" smtClean="0"/>
              <a:t>Basilique du Sacré-Cœur</a:t>
            </a:r>
          </a:p>
        </p:txBody>
      </p:sp>
      <p:pic>
        <p:nvPicPr>
          <p:cNvPr id="47107" name="Obrázek 3" descr="P104004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63" y="1500188"/>
            <a:ext cx="3929062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Text Box 6"/>
          <p:cNvSpPr txBox="1">
            <a:spLocks noChangeArrowheads="1"/>
          </p:cNvSpPr>
          <p:nvPr/>
        </p:nvSpPr>
        <p:spPr bwMode="auto">
          <a:xfrm>
            <a:off x="468313" y="4508500"/>
            <a:ext cx="8424862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>
              <a:buFontTx/>
              <a:buChar char="•"/>
            </a:pPr>
            <a:r>
              <a:rPr lang="fr-FR">
                <a:latin typeface="Calibri" pitchFamily="34" charset="0"/>
              </a:rPr>
              <a:t>Elle a été construite entre 1875 - 1923 par l‘architecte </a:t>
            </a:r>
            <a:r>
              <a:rPr lang="fr-FR" i="1">
                <a:latin typeface="Calibri" pitchFamily="34" charset="0"/>
              </a:rPr>
              <a:t>Paul Abadie </a:t>
            </a:r>
            <a:r>
              <a:rPr lang="fr-FR">
                <a:latin typeface="Calibri" pitchFamily="34" charset="0"/>
              </a:rPr>
              <a:t>qui s‘est inspiré de l‘architecture romano-bysantine</a:t>
            </a:r>
          </a:p>
          <a:p>
            <a:pPr marL="177800" indent="-177800">
              <a:buFontTx/>
              <a:buChar char="•"/>
            </a:pPr>
            <a:r>
              <a:rPr lang="fr-FR">
                <a:latin typeface="Calibri" pitchFamily="34" charset="0"/>
              </a:rPr>
              <a:t>Située au sommet de Montmartre, accessible soit à pied, soit par le funiculaire, la basilique domine Paris et offre une des plus belles vues sur la ville</a:t>
            </a:r>
          </a:p>
          <a:p>
            <a:pPr marL="177800" indent="-177800">
              <a:buFontTx/>
              <a:buChar char="•"/>
            </a:pPr>
            <a:r>
              <a:rPr lang="fr-FR">
                <a:latin typeface="Calibri" pitchFamily="34" charset="0"/>
              </a:rPr>
              <a:t>La plus grande mosaïque de France décore le plafond, la plus grosse cloche de France se trouve dans le dôme</a:t>
            </a:r>
          </a:p>
        </p:txBody>
      </p:sp>
      <p:sp>
        <p:nvSpPr>
          <p:cNvPr id="8" name="TextovéPole 6"/>
          <p:cNvSpPr txBox="1">
            <a:spLocks noChangeArrowheads="1"/>
          </p:cNvSpPr>
          <p:nvPr/>
        </p:nvSpPr>
        <p:spPr bwMode="auto">
          <a:xfrm>
            <a:off x="6372225" y="0"/>
            <a:ext cx="27717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 dirty="0" smtClean="0"/>
              <a:t>VY_32_INOVACE_2.1.FJ4.02/</a:t>
            </a:r>
            <a:r>
              <a:rPr lang="cs-CZ" sz="1400" dirty="0" err="1" smtClean="0"/>
              <a:t>Št</a:t>
            </a:r>
            <a:endParaRPr lang="cs-CZ" sz="1400" dirty="0"/>
          </a:p>
        </p:txBody>
      </p:sp>
      <p:sp>
        <p:nvSpPr>
          <p:cNvPr id="9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18" y="6492875"/>
            <a:ext cx="5857897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Moulin Rouge</a:t>
            </a:r>
          </a:p>
        </p:txBody>
      </p:sp>
      <p:pic>
        <p:nvPicPr>
          <p:cNvPr id="48131" name="Obrázek 3" descr="P112023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813" y="1357313"/>
            <a:ext cx="5286375" cy="396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3" name="Text Box 6"/>
          <p:cNvSpPr txBox="1">
            <a:spLocks noChangeArrowheads="1"/>
          </p:cNvSpPr>
          <p:nvPr/>
        </p:nvSpPr>
        <p:spPr bwMode="auto">
          <a:xfrm>
            <a:off x="1714500" y="5572125"/>
            <a:ext cx="568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>
              <a:buFontTx/>
              <a:buChar char="•"/>
            </a:pPr>
            <a:r>
              <a:rPr lang="fr-FR">
                <a:latin typeface="Calibri" pitchFamily="34" charset="0"/>
              </a:rPr>
              <a:t>Le cabaret fondé en 1889</a:t>
            </a:r>
            <a:endParaRPr lang="cs-CZ">
              <a:latin typeface="Calibri" pitchFamily="34" charset="0"/>
            </a:endParaRPr>
          </a:p>
          <a:p>
            <a:pPr marL="177800" indent="-177800">
              <a:buFontTx/>
              <a:buChar char="•"/>
            </a:pPr>
            <a:r>
              <a:rPr lang="cs-CZ">
                <a:latin typeface="Calibri" pitchFamily="34" charset="0"/>
              </a:rPr>
              <a:t>S</a:t>
            </a:r>
            <a:r>
              <a:rPr lang="fr-FR">
                <a:latin typeface="Calibri" pitchFamily="34" charset="0"/>
              </a:rPr>
              <a:t>itué sur le Boulevard de Clichy au pied de Montmartre</a:t>
            </a:r>
            <a:endParaRPr lang="fr-FR"/>
          </a:p>
        </p:txBody>
      </p:sp>
      <p:sp>
        <p:nvSpPr>
          <p:cNvPr id="8" name="TextovéPole 6"/>
          <p:cNvSpPr txBox="1">
            <a:spLocks noChangeArrowheads="1"/>
          </p:cNvSpPr>
          <p:nvPr/>
        </p:nvSpPr>
        <p:spPr bwMode="auto">
          <a:xfrm>
            <a:off x="6372225" y="0"/>
            <a:ext cx="27717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 dirty="0" smtClean="0"/>
              <a:t>VY_32_INOVACE_2.1.FJ4.02/</a:t>
            </a:r>
            <a:r>
              <a:rPr lang="cs-CZ" sz="1400" dirty="0" err="1" smtClean="0"/>
              <a:t>Št</a:t>
            </a:r>
            <a:endParaRPr lang="cs-CZ" sz="1400" dirty="0"/>
          </a:p>
        </p:txBody>
      </p:sp>
      <p:sp>
        <p:nvSpPr>
          <p:cNvPr id="9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18" y="6492875"/>
            <a:ext cx="5857897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Bâteau</a:t>
            </a:r>
            <a:r>
              <a:rPr lang="cs-CZ" smtClean="0"/>
              <a:t>x</a:t>
            </a:r>
            <a:r>
              <a:rPr lang="fr-FR" smtClean="0"/>
              <a:t>-Mouche</a:t>
            </a:r>
            <a:r>
              <a:rPr lang="cs-CZ" smtClean="0"/>
              <a:t>s</a:t>
            </a:r>
            <a:endParaRPr lang="fr-FR" smtClean="0"/>
          </a:p>
        </p:txBody>
      </p:sp>
      <p:pic>
        <p:nvPicPr>
          <p:cNvPr id="49155" name="Obrázek 3" descr="DSCI011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428750"/>
            <a:ext cx="4119563" cy="308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Obrázek 5" descr="P112041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428750"/>
            <a:ext cx="4095750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8" name="Text Box 8"/>
          <p:cNvSpPr txBox="1">
            <a:spLocks noChangeArrowheads="1"/>
          </p:cNvSpPr>
          <p:nvPr/>
        </p:nvSpPr>
        <p:spPr bwMode="auto">
          <a:xfrm>
            <a:off x="642938" y="5000625"/>
            <a:ext cx="77755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>
              <a:buFontTx/>
              <a:buChar char="•"/>
            </a:pPr>
            <a:r>
              <a:rPr lang="fr-FR">
                <a:latin typeface="Calibri" pitchFamily="34" charset="0"/>
              </a:rPr>
              <a:t>La compagnie des </a:t>
            </a:r>
            <a:r>
              <a:rPr lang="fr-FR" i="1">
                <a:latin typeface="Calibri" pitchFamily="34" charset="0"/>
              </a:rPr>
              <a:t>B</a:t>
            </a:r>
            <a:r>
              <a:rPr lang="fr-FR" i="1">
                <a:latin typeface="Calibri" pitchFamily="34" charset="0"/>
                <a:cs typeface="Times New Roman" pitchFamily="18" charset="0"/>
              </a:rPr>
              <a:t>âteaux-Mouches </a:t>
            </a:r>
            <a:r>
              <a:rPr lang="fr-FR">
                <a:latin typeface="Calibri" pitchFamily="34" charset="0"/>
                <a:cs typeface="Times New Roman" pitchFamily="18" charset="0"/>
              </a:rPr>
              <a:t>invite les visiteurs de Paris à une balade sur la Seine pour découvrir les monuments les plus prestigieux se trouvant aux bords de ce fleuve</a:t>
            </a:r>
          </a:p>
        </p:txBody>
      </p:sp>
      <p:sp>
        <p:nvSpPr>
          <p:cNvPr id="8" name="TextovéPole 6"/>
          <p:cNvSpPr txBox="1">
            <a:spLocks noChangeArrowheads="1"/>
          </p:cNvSpPr>
          <p:nvPr/>
        </p:nvSpPr>
        <p:spPr bwMode="auto">
          <a:xfrm>
            <a:off x="6372225" y="0"/>
            <a:ext cx="27717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 dirty="0" smtClean="0"/>
              <a:t>VY_32_INOVACE_2.1.FJ4.02/</a:t>
            </a:r>
            <a:r>
              <a:rPr lang="cs-CZ" sz="1400" dirty="0" err="1" smtClean="0"/>
              <a:t>Št</a:t>
            </a:r>
            <a:endParaRPr lang="cs-CZ" sz="1400" dirty="0"/>
          </a:p>
        </p:txBody>
      </p:sp>
      <p:sp>
        <p:nvSpPr>
          <p:cNvPr id="10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18" y="6492875"/>
            <a:ext cx="5857897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Obdélník 3"/>
          <p:cNvSpPr>
            <a:spLocks noChangeArrowheads="1"/>
          </p:cNvSpPr>
          <p:nvPr/>
        </p:nvSpPr>
        <p:spPr bwMode="auto">
          <a:xfrm>
            <a:off x="323850" y="692150"/>
            <a:ext cx="813593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dirty="0">
                <a:latin typeface="Calibri" pitchFamily="34" charset="0"/>
              </a:rPr>
              <a:t>Sitographie:</a:t>
            </a:r>
          </a:p>
          <a:p>
            <a:r>
              <a:rPr lang="fr-FR" dirty="0" smtClean="0">
                <a:latin typeface="Calibri" pitchFamily="34" charset="0"/>
                <a:hlinkClick r:id="rId2"/>
              </a:rPr>
              <a:t>http://fr.wikipedia.org/wiki/Paris#Vie_universitair</a:t>
            </a:r>
            <a:endParaRPr lang="cs-CZ" dirty="0" smtClean="0">
              <a:latin typeface="Calibri" pitchFamily="34" charset="0"/>
              <a:hlinkClick r:id="rId3"/>
            </a:endParaRPr>
          </a:p>
          <a:p>
            <a:r>
              <a:rPr lang="fr-FR" dirty="0" smtClean="0">
                <a:latin typeface="Calibri" pitchFamily="34" charset="0"/>
                <a:hlinkClick r:id="rId3"/>
              </a:rPr>
              <a:t>http</a:t>
            </a:r>
            <a:r>
              <a:rPr lang="fr-FR" dirty="0">
                <a:latin typeface="Calibri" pitchFamily="34" charset="0"/>
                <a:hlinkClick r:id="rId3"/>
              </a:rPr>
              <a:t>://</a:t>
            </a:r>
            <a:r>
              <a:rPr lang="fr-FR" dirty="0" smtClean="0">
                <a:latin typeface="Calibri" pitchFamily="34" charset="0"/>
                <a:hlinkClick r:id="rId3"/>
              </a:rPr>
              <a:t>fr.wikipedia.org/wiki/Palais_de_Chaillot#Le_palais_depuis_les_ann.C3.A9es_1990</a:t>
            </a:r>
            <a:endParaRPr lang="fr-FR" dirty="0">
              <a:latin typeface="Calibri" pitchFamily="34" charset="0"/>
            </a:endParaRPr>
          </a:p>
          <a:p>
            <a:r>
              <a:rPr lang="fr-FR" dirty="0">
                <a:latin typeface="Calibri" pitchFamily="34" charset="0"/>
                <a:hlinkClick r:id="rId4"/>
              </a:rPr>
              <a:t>http://www.parisinfo.com/sites-culturels/317/basilique-du-sacre-coeur-de-montmartre</a:t>
            </a:r>
            <a:endParaRPr lang="fr-FR" dirty="0">
              <a:latin typeface="Calibri" pitchFamily="34" charset="0"/>
            </a:endParaRPr>
          </a:p>
          <a:p>
            <a:endParaRPr lang="fr-FR" dirty="0">
              <a:latin typeface="Calibri" pitchFamily="34" charset="0"/>
            </a:endParaRPr>
          </a:p>
        </p:txBody>
      </p:sp>
      <p:sp>
        <p:nvSpPr>
          <p:cNvPr id="6" name="TextovéPole 6"/>
          <p:cNvSpPr txBox="1">
            <a:spLocks noChangeArrowheads="1"/>
          </p:cNvSpPr>
          <p:nvPr/>
        </p:nvSpPr>
        <p:spPr bwMode="auto">
          <a:xfrm>
            <a:off x="6372225" y="0"/>
            <a:ext cx="27717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 dirty="0" smtClean="0"/>
              <a:t>VY_32_INOVACE_2.1.FJ4.02/</a:t>
            </a:r>
            <a:r>
              <a:rPr lang="cs-CZ" sz="1400" dirty="0" err="1" smtClean="0"/>
              <a:t>Št</a:t>
            </a:r>
            <a:endParaRPr lang="cs-CZ" sz="1400" dirty="0"/>
          </a:p>
        </p:txBody>
      </p:sp>
      <p:sp>
        <p:nvSpPr>
          <p:cNvPr id="7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18" y="6492875"/>
            <a:ext cx="5857897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Nadpis 1"/>
          <p:cNvSpPr>
            <a:spLocks noGrp="1"/>
          </p:cNvSpPr>
          <p:nvPr>
            <p:ph type="ctrTitle"/>
          </p:nvPr>
        </p:nvSpPr>
        <p:spPr>
          <a:xfrm>
            <a:off x="611188" y="981075"/>
            <a:ext cx="7772400" cy="1470025"/>
          </a:xfrm>
        </p:spPr>
        <p:txBody>
          <a:bodyPr/>
          <a:lstStyle/>
          <a:p>
            <a:pPr eaLnBrk="1" hangingPunct="1"/>
            <a:r>
              <a:rPr lang="fr-FR" b="1" dirty="0" smtClean="0"/>
              <a:t>PARIS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28728" y="4786322"/>
            <a:ext cx="6400800" cy="127319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Capitale de la France</a:t>
            </a:r>
            <a:endParaRPr lang="cs-CZ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2</a:t>
            </a:r>
            <a:r>
              <a:rPr lang="cs-CZ" baseline="30000" dirty="0" smtClean="0"/>
              <a:t>e</a:t>
            </a:r>
            <a:r>
              <a:rPr lang="cs-CZ" dirty="0" smtClean="0"/>
              <a:t> partie : </a:t>
            </a:r>
            <a:r>
              <a:rPr lang="fr-FR" dirty="0" smtClean="0"/>
              <a:t>Rive droite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FR" dirty="0"/>
          </a:p>
        </p:txBody>
      </p:sp>
      <p:sp>
        <p:nvSpPr>
          <p:cNvPr id="17411" name="TextovéPole 6"/>
          <p:cNvSpPr txBox="1">
            <a:spLocks noChangeArrowheads="1"/>
          </p:cNvSpPr>
          <p:nvPr/>
        </p:nvSpPr>
        <p:spPr bwMode="auto">
          <a:xfrm>
            <a:off x="6372225" y="0"/>
            <a:ext cx="27717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 dirty="0" smtClean="0"/>
              <a:t>VY_32_INOVACE_2.1.FJ4.02/</a:t>
            </a:r>
            <a:r>
              <a:rPr lang="cs-CZ" sz="1400" dirty="0" err="1" smtClean="0"/>
              <a:t>Št</a:t>
            </a:r>
            <a:endParaRPr lang="cs-CZ" sz="1400" dirty="0"/>
          </a:p>
        </p:txBody>
      </p:sp>
      <p:pic>
        <p:nvPicPr>
          <p:cNvPr id="17412" name="Picture 2" descr="Fichier:Blason paris 75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2420938"/>
            <a:ext cx="1943100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18" y="6492875"/>
            <a:ext cx="5857897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Palais de Chaillot</a:t>
            </a:r>
            <a:r>
              <a:rPr lang="cs-CZ" dirty="0" smtClean="0"/>
              <a:t>, </a:t>
            </a:r>
            <a:r>
              <a:rPr lang="fr-FR" dirty="0" smtClean="0"/>
              <a:t>Place de Trocadéro</a:t>
            </a:r>
            <a:endParaRPr lang="fr-FR" dirty="0"/>
          </a:p>
        </p:txBody>
      </p:sp>
      <p:pic>
        <p:nvPicPr>
          <p:cNvPr id="34819" name="Obrázek 6" descr="DSCI001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1196975"/>
            <a:ext cx="508952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TextovéPole 8"/>
          <p:cNvSpPr txBox="1">
            <a:spLocks noChangeArrowheads="1"/>
          </p:cNvSpPr>
          <p:nvPr/>
        </p:nvSpPr>
        <p:spPr bwMode="auto">
          <a:xfrm>
            <a:off x="6786578" y="2786058"/>
            <a:ext cx="214312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 i="1" dirty="0">
                <a:latin typeface="Calibri" pitchFamily="34" charset="0"/>
              </a:rPr>
              <a:t>Au premier plan: </a:t>
            </a:r>
            <a:r>
              <a:rPr lang="fr-FR" dirty="0" smtClean="0">
                <a:latin typeface="Calibri" pitchFamily="34" charset="0"/>
              </a:rPr>
              <a:t>Palais de Chaillot, Trocadéro</a:t>
            </a:r>
            <a:endParaRPr lang="fr-FR" dirty="0">
              <a:latin typeface="Calibri" pitchFamily="34" charset="0"/>
            </a:endParaRPr>
          </a:p>
          <a:p>
            <a:r>
              <a:rPr lang="fr-FR" b="1" i="1" dirty="0">
                <a:latin typeface="Calibri" pitchFamily="34" charset="0"/>
              </a:rPr>
              <a:t>Au deuxième plan:</a:t>
            </a:r>
          </a:p>
          <a:p>
            <a:r>
              <a:rPr lang="fr-FR" dirty="0">
                <a:latin typeface="Calibri" pitchFamily="34" charset="0"/>
              </a:rPr>
              <a:t>Le Bois de Boulogne</a:t>
            </a:r>
            <a:endParaRPr lang="cs-CZ" b="1" i="1" dirty="0">
              <a:latin typeface="Calibri" pitchFamily="34" charset="0"/>
            </a:endParaRPr>
          </a:p>
          <a:p>
            <a:r>
              <a:rPr lang="fr-FR" b="1" i="1" dirty="0">
                <a:latin typeface="Calibri" pitchFamily="34" charset="0"/>
              </a:rPr>
              <a:t>À l‘arrière plan:</a:t>
            </a:r>
          </a:p>
          <a:p>
            <a:r>
              <a:rPr lang="cs-CZ" dirty="0">
                <a:latin typeface="Calibri" pitchFamily="34" charset="0"/>
              </a:rPr>
              <a:t>L</a:t>
            </a:r>
            <a:r>
              <a:rPr lang="fr-FR" dirty="0">
                <a:latin typeface="Calibri" pitchFamily="34" charset="0"/>
              </a:rPr>
              <a:t>es gratte-ciel de la Défense</a:t>
            </a:r>
          </a:p>
        </p:txBody>
      </p:sp>
      <p:sp>
        <p:nvSpPr>
          <p:cNvPr id="34822" name="TextovéPole 9"/>
          <p:cNvSpPr txBox="1">
            <a:spLocks noChangeArrowheads="1"/>
          </p:cNvSpPr>
          <p:nvPr/>
        </p:nvSpPr>
        <p:spPr bwMode="auto">
          <a:xfrm>
            <a:off x="539750" y="5084763"/>
            <a:ext cx="83534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/>
            <a:r>
              <a:rPr lang="fr-FR" b="1" dirty="0">
                <a:latin typeface="Calibri" pitchFamily="34" charset="0"/>
              </a:rPr>
              <a:t>Palais de Chaillot </a:t>
            </a:r>
          </a:p>
          <a:p>
            <a:pPr marL="177800" indent="-177800">
              <a:buFont typeface="Arial" charset="0"/>
              <a:buChar char="•"/>
            </a:pPr>
            <a:r>
              <a:rPr lang="cs-CZ" dirty="0">
                <a:latin typeface="Calibri" pitchFamily="34" charset="0"/>
              </a:rPr>
              <a:t>R</a:t>
            </a:r>
            <a:r>
              <a:rPr lang="fr-FR" dirty="0">
                <a:latin typeface="Calibri" pitchFamily="34" charset="0"/>
              </a:rPr>
              <a:t>éalisé pour l‘Exposition Universelle en 1937</a:t>
            </a:r>
          </a:p>
          <a:p>
            <a:pPr marL="177800" indent="-177800">
              <a:buFont typeface="Arial" charset="0"/>
              <a:buChar char="•"/>
            </a:pPr>
            <a:r>
              <a:rPr lang="fr-FR" dirty="0">
                <a:latin typeface="Calibri" pitchFamily="34" charset="0"/>
              </a:rPr>
              <a:t>Dans ses 2 ailes, il abrite: le Musée de l‘Homme, de la Marine, le Théâtre </a:t>
            </a:r>
            <a:r>
              <a:rPr lang="fr-FR" dirty="0" smtClean="0">
                <a:latin typeface="Calibri" pitchFamily="34" charset="0"/>
              </a:rPr>
              <a:t>national </a:t>
            </a:r>
            <a:r>
              <a:rPr lang="fr-FR" dirty="0">
                <a:latin typeface="Calibri" pitchFamily="34" charset="0"/>
              </a:rPr>
              <a:t>de Chaillot, la Cité de l‘architecture et du patrimoine</a:t>
            </a:r>
          </a:p>
        </p:txBody>
      </p:sp>
      <p:sp>
        <p:nvSpPr>
          <p:cNvPr id="8" name="TextovéPole 6"/>
          <p:cNvSpPr txBox="1">
            <a:spLocks noChangeArrowheads="1"/>
          </p:cNvSpPr>
          <p:nvPr/>
        </p:nvSpPr>
        <p:spPr bwMode="auto">
          <a:xfrm>
            <a:off x="6372225" y="0"/>
            <a:ext cx="27717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 dirty="0" smtClean="0"/>
              <a:t>VY_32_INOVACE_2.1.FJ4.02/</a:t>
            </a:r>
            <a:r>
              <a:rPr lang="cs-CZ" sz="1400" dirty="0" err="1" smtClean="0"/>
              <a:t>Št</a:t>
            </a:r>
            <a:endParaRPr lang="cs-CZ" sz="1400" dirty="0"/>
          </a:p>
        </p:txBody>
      </p:sp>
      <p:sp>
        <p:nvSpPr>
          <p:cNvPr id="10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18" y="6492875"/>
            <a:ext cx="5857897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Hôtel de Ville</a:t>
            </a:r>
          </a:p>
        </p:txBody>
      </p:sp>
      <p:pic>
        <p:nvPicPr>
          <p:cNvPr id="35843" name="Obrázek 4" descr="P104010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813" y="1214438"/>
            <a:ext cx="5357812" cy="401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TextovéPole 7"/>
          <p:cNvSpPr txBox="1">
            <a:spLocks noChangeArrowheads="1"/>
          </p:cNvSpPr>
          <p:nvPr/>
        </p:nvSpPr>
        <p:spPr bwMode="auto">
          <a:xfrm>
            <a:off x="1643063" y="5286375"/>
            <a:ext cx="634834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76213" indent="-176213">
              <a:buFont typeface="Arial" charset="0"/>
              <a:buChar char="•"/>
            </a:pPr>
            <a:r>
              <a:rPr lang="fr-FR" dirty="0">
                <a:latin typeface="Calibri" pitchFamily="34" charset="0"/>
              </a:rPr>
              <a:t>Le siège du maire et de la municipalité parisienne dans le IV</a:t>
            </a:r>
            <a:r>
              <a:rPr lang="fr-FR" baseline="30000" dirty="0">
                <a:latin typeface="Calibri" pitchFamily="34" charset="0"/>
              </a:rPr>
              <a:t>e</a:t>
            </a:r>
            <a:endParaRPr lang="fr-FR" dirty="0">
              <a:latin typeface="Calibri" pitchFamily="34" charset="0"/>
            </a:endParaRPr>
          </a:p>
          <a:p>
            <a:pPr marL="176213" indent="-176213">
              <a:buFont typeface="Arial" charset="0"/>
              <a:buChar char="•"/>
            </a:pPr>
            <a:r>
              <a:rPr lang="fr-FR" dirty="0">
                <a:latin typeface="Calibri" pitchFamily="34" charset="0"/>
              </a:rPr>
              <a:t>Sur la </a:t>
            </a:r>
            <a:r>
              <a:rPr lang="fr-FR" i="1" dirty="0">
                <a:latin typeface="Calibri" pitchFamily="34" charset="0"/>
              </a:rPr>
              <a:t>Place de l‘Hôtel de Ville </a:t>
            </a:r>
            <a:r>
              <a:rPr lang="fr-FR" dirty="0">
                <a:latin typeface="Calibri" pitchFamily="34" charset="0"/>
              </a:rPr>
              <a:t>(à l‘origine </a:t>
            </a:r>
            <a:r>
              <a:rPr lang="fr-FR" i="1" dirty="0">
                <a:latin typeface="Calibri" pitchFamily="34" charset="0"/>
              </a:rPr>
              <a:t>Place de Grève</a:t>
            </a:r>
            <a:r>
              <a:rPr lang="fr-FR" dirty="0">
                <a:latin typeface="Calibri" pitchFamily="34" charset="0"/>
              </a:rPr>
              <a:t>)</a:t>
            </a:r>
          </a:p>
          <a:p>
            <a:pPr marL="176213" indent="-176213">
              <a:buFont typeface="Arial" charset="0"/>
              <a:buChar char="•"/>
            </a:pPr>
            <a:r>
              <a:rPr lang="fr-FR" dirty="0">
                <a:latin typeface="Calibri" pitchFamily="34" charset="0"/>
              </a:rPr>
              <a:t>C‘est là où </a:t>
            </a:r>
            <a:r>
              <a:rPr lang="fr-FR" dirty="0" smtClean="0">
                <a:latin typeface="Calibri" pitchFamily="34" charset="0"/>
              </a:rPr>
              <a:t>il y avait </a:t>
            </a:r>
            <a:r>
              <a:rPr lang="fr-FR" dirty="0">
                <a:latin typeface="Calibri" pitchFamily="34" charset="0"/>
              </a:rPr>
              <a:t>en 1792 la première exécution par guillotine</a:t>
            </a:r>
          </a:p>
        </p:txBody>
      </p:sp>
      <p:sp>
        <p:nvSpPr>
          <p:cNvPr id="7" name="TextovéPole 6"/>
          <p:cNvSpPr txBox="1">
            <a:spLocks noChangeArrowheads="1"/>
          </p:cNvSpPr>
          <p:nvPr/>
        </p:nvSpPr>
        <p:spPr bwMode="auto">
          <a:xfrm>
            <a:off x="6372225" y="0"/>
            <a:ext cx="27717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 dirty="0" smtClean="0"/>
              <a:t>VY_32_INOVACE_2.1.FJ4.02/</a:t>
            </a:r>
            <a:r>
              <a:rPr lang="cs-CZ" sz="1400" dirty="0" err="1" smtClean="0"/>
              <a:t>Št</a:t>
            </a:r>
            <a:endParaRPr lang="cs-CZ" sz="1400" dirty="0"/>
          </a:p>
        </p:txBody>
      </p:sp>
      <p:sp>
        <p:nvSpPr>
          <p:cNvPr id="9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18" y="6492875"/>
            <a:ext cx="5857897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Centre national d‘art et de culture Georges-Pompidou</a:t>
            </a:r>
            <a:endParaRPr lang="fr-FR" dirty="0"/>
          </a:p>
        </p:txBody>
      </p:sp>
      <p:pic>
        <p:nvPicPr>
          <p:cNvPr id="36867" name="Obrázek 3" descr="P112012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63" y="1428750"/>
            <a:ext cx="457358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TextovéPole 5"/>
          <p:cNvSpPr txBox="1">
            <a:spLocks noChangeArrowheads="1"/>
          </p:cNvSpPr>
          <p:nvPr/>
        </p:nvSpPr>
        <p:spPr bwMode="auto">
          <a:xfrm>
            <a:off x="500063" y="4857750"/>
            <a:ext cx="80645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>
              <a:buFont typeface="Arial" charset="0"/>
              <a:buChar char="•"/>
            </a:pPr>
            <a:r>
              <a:rPr lang="fr-FR">
                <a:latin typeface="Calibri" pitchFamily="34" charset="0"/>
              </a:rPr>
              <a:t>CNAC, appelé familièrement </a:t>
            </a:r>
            <a:r>
              <a:rPr lang="fr-FR" i="1">
                <a:latin typeface="Calibri" pitchFamily="34" charset="0"/>
              </a:rPr>
              <a:t>Beaubourg</a:t>
            </a:r>
          </a:p>
          <a:p>
            <a:pPr marL="174625" indent="-174625">
              <a:buFont typeface="Arial" charset="0"/>
              <a:buChar char="•"/>
            </a:pPr>
            <a:r>
              <a:rPr lang="fr-FR">
                <a:latin typeface="Calibri" pitchFamily="34" charset="0"/>
              </a:rPr>
              <a:t>construit sous le président Georges Pompidou en 1977</a:t>
            </a:r>
          </a:p>
          <a:p>
            <a:pPr marL="174625" indent="-174625">
              <a:buFont typeface="Arial" charset="0"/>
              <a:buChar char="•"/>
            </a:pPr>
            <a:r>
              <a:rPr lang="fr-FR">
                <a:latin typeface="Calibri" pitchFamily="34" charset="0"/>
              </a:rPr>
              <a:t>abrite  le musée d‘art moderne et contemporain, les expositions permanentes et temporaires dans les galeries, la Bibliothèque  </a:t>
            </a:r>
            <a:r>
              <a:rPr lang="cs-CZ">
                <a:latin typeface="Calibri" pitchFamily="34" charset="0"/>
              </a:rPr>
              <a:t>P</a:t>
            </a:r>
            <a:r>
              <a:rPr lang="fr-FR">
                <a:latin typeface="Calibri" pitchFamily="34" charset="0"/>
              </a:rPr>
              <a:t>ublique d‘</a:t>
            </a:r>
            <a:r>
              <a:rPr lang="cs-CZ">
                <a:latin typeface="Calibri" pitchFamily="34" charset="0"/>
              </a:rPr>
              <a:t>I</a:t>
            </a:r>
            <a:r>
              <a:rPr lang="fr-FR">
                <a:latin typeface="Calibri" pitchFamily="34" charset="0"/>
              </a:rPr>
              <a:t>nformation (BPI), les salles de cinéma, de spéctacle, de débat</a:t>
            </a:r>
            <a:r>
              <a:rPr lang="cs-CZ">
                <a:latin typeface="Calibri" pitchFamily="34" charset="0"/>
              </a:rPr>
              <a:t>…</a:t>
            </a:r>
            <a:endParaRPr lang="fr-FR">
              <a:latin typeface="Calibri" pitchFamily="34" charset="0"/>
            </a:endParaRPr>
          </a:p>
        </p:txBody>
      </p:sp>
      <p:sp>
        <p:nvSpPr>
          <p:cNvPr id="7" name="TextovéPole 6"/>
          <p:cNvSpPr txBox="1">
            <a:spLocks noChangeArrowheads="1"/>
          </p:cNvSpPr>
          <p:nvPr/>
        </p:nvSpPr>
        <p:spPr bwMode="auto">
          <a:xfrm>
            <a:off x="6372225" y="0"/>
            <a:ext cx="27717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 dirty="0" smtClean="0"/>
              <a:t>VY_32_INOVACE_2.1.FJ4.02/</a:t>
            </a:r>
            <a:r>
              <a:rPr lang="cs-CZ" sz="1400" dirty="0" err="1" smtClean="0"/>
              <a:t>Št</a:t>
            </a:r>
            <a:endParaRPr lang="cs-CZ" sz="1400" dirty="0"/>
          </a:p>
        </p:txBody>
      </p:sp>
      <p:sp>
        <p:nvSpPr>
          <p:cNvPr id="9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18" y="6492875"/>
            <a:ext cx="5857897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Louvre – l‘extérieur</a:t>
            </a:r>
          </a:p>
        </p:txBody>
      </p:sp>
      <p:pic>
        <p:nvPicPr>
          <p:cNvPr id="37891" name="Obrázek 4" descr="DSCI011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196975"/>
            <a:ext cx="371475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Obrázek 5" descr="DSCI011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1196975"/>
            <a:ext cx="371475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4" name="TextovéPole 7"/>
          <p:cNvSpPr txBox="1">
            <a:spLocks noChangeArrowheads="1"/>
          </p:cNvSpPr>
          <p:nvPr/>
        </p:nvSpPr>
        <p:spPr bwMode="auto">
          <a:xfrm>
            <a:off x="323850" y="4076700"/>
            <a:ext cx="8351838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>
              <a:buFont typeface="Arial" charset="0"/>
              <a:buChar char="•"/>
            </a:pPr>
            <a:r>
              <a:rPr lang="fr-FR">
                <a:latin typeface="Calibri" pitchFamily="34" charset="0"/>
              </a:rPr>
              <a:t>La résidence des rois français du </a:t>
            </a:r>
            <a:r>
              <a:rPr lang="cs-CZ">
                <a:latin typeface="Calibri" pitchFamily="34" charset="0"/>
              </a:rPr>
              <a:t>XVI</a:t>
            </a:r>
            <a:r>
              <a:rPr lang="fr-FR" baseline="30000">
                <a:latin typeface="Calibri" pitchFamily="34" charset="0"/>
              </a:rPr>
              <a:t>e</a:t>
            </a:r>
            <a:r>
              <a:rPr lang="fr-FR">
                <a:latin typeface="Calibri" pitchFamily="34" charset="0"/>
              </a:rPr>
              <a:t> au</a:t>
            </a:r>
            <a:r>
              <a:rPr lang="cs-CZ">
                <a:latin typeface="Calibri" pitchFamily="34" charset="0"/>
              </a:rPr>
              <a:t> XVIII</a:t>
            </a:r>
            <a:r>
              <a:rPr lang="fr-FR" baseline="30000">
                <a:latin typeface="Calibri" pitchFamily="34" charset="0"/>
              </a:rPr>
              <a:t>e </a:t>
            </a:r>
            <a:r>
              <a:rPr lang="fr-FR">
                <a:latin typeface="Calibri" pitchFamily="34" charset="0"/>
              </a:rPr>
              <a:t>siècle</a:t>
            </a:r>
          </a:p>
          <a:p>
            <a:pPr marL="176213" indent="-176213">
              <a:buFont typeface="Arial" charset="0"/>
              <a:buChar char="•"/>
            </a:pPr>
            <a:r>
              <a:rPr lang="fr-FR">
                <a:latin typeface="Calibri" pitchFamily="34" charset="0"/>
              </a:rPr>
              <a:t>Devenu le musée célèbre après la Révolution de 1789, aujourd‘hui l‘un des plus riches musées du monde, ses catalogues comptent vers 400 000 numéros</a:t>
            </a:r>
          </a:p>
          <a:p>
            <a:pPr marL="176213" indent="-176213">
              <a:buFont typeface="Arial" charset="0"/>
              <a:buChar char="•"/>
            </a:pPr>
            <a:r>
              <a:rPr lang="fr-FR" i="1">
                <a:latin typeface="Calibri" pitchFamily="34" charset="0"/>
              </a:rPr>
              <a:t>La Joconde </a:t>
            </a:r>
            <a:r>
              <a:rPr lang="fr-FR">
                <a:latin typeface="Calibri" pitchFamily="34" charset="0"/>
              </a:rPr>
              <a:t>(tableau de Léonard de Vinci</a:t>
            </a:r>
            <a:r>
              <a:rPr lang="fr-FR"/>
              <a:t> </a:t>
            </a:r>
            <a:r>
              <a:rPr lang="fr-FR">
                <a:latin typeface="Calibri" pitchFamily="34" charset="0"/>
              </a:rPr>
              <a:t>vers1503); </a:t>
            </a:r>
            <a:r>
              <a:rPr lang="fr-FR" i="1">
                <a:latin typeface="Calibri" pitchFamily="34" charset="0"/>
              </a:rPr>
              <a:t>Vénus de Milo </a:t>
            </a:r>
            <a:r>
              <a:rPr lang="fr-FR">
                <a:latin typeface="Calibri" pitchFamily="34" charset="0"/>
              </a:rPr>
              <a:t>(sculpture grecque 130-100 av. J.-C.; </a:t>
            </a:r>
            <a:r>
              <a:rPr lang="fr-FR" i="1">
                <a:latin typeface="Calibri" pitchFamily="34" charset="0"/>
              </a:rPr>
              <a:t>Code de Hammurabi </a:t>
            </a:r>
            <a:r>
              <a:rPr lang="fr-FR">
                <a:latin typeface="Calibri" pitchFamily="34" charset="0"/>
              </a:rPr>
              <a:t>(une stèle babylonienne 1750 av. J.-C.), </a:t>
            </a:r>
            <a:r>
              <a:rPr lang="fr-FR" i="1">
                <a:latin typeface="Calibri" pitchFamily="34" charset="0"/>
              </a:rPr>
              <a:t>La Liberté guidant le peuple</a:t>
            </a:r>
            <a:r>
              <a:rPr lang="fr-FR">
                <a:latin typeface="Calibri" pitchFamily="34" charset="0"/>
              </a:rPr>
              <a:t> (tableau de Delacroix 1830)</a:t>
            </a:r>
          </a:p>
          <a:p>
            <a:pPr marL="176213" indent="-176213">
              <a:buFont typeface="Arial" charset="0"/>
              <a:buChar char="•"/>
            </a:pPr>
            <a:r>
              <a:rPr lang="fr-FR">
                <a:latin typeface="Calibri" pitchFamily="34" charset="0"/>
              </a:rPr>
              <a:t>La Pyramide en verre et en métal avec le hall d‘accueil sert de l‘entrée (1989)</a:t>
            </a:r>
          </a:p>
          <a:p>
            <a:pPr marL="176213" indent="-176213">
              <a:buFont typeface="Arial" charset="0"/>
              <a:buChar char="•"/>
            </a:pPr>
            <a:r>
              <a:rPr lang="fr-FR">
                <a:latin typeface="Calibri" pitchFamily="34" charset="0"/>
              </a:rPr>
              <a:t>3 ailes: Richelieu, Sully, Denon</a:t>
            </a:r>
          </a:p>
        </p:txBody>
      </p:sp>
      <p:sp>
        <p:nvSpPr>
          <p:cNvPr id="9" name="TextovéPole 6"/>
          <p:cNvSpPr txBox="1">
            <a:spLocks noChangeArrowheads="1"/>
          </p:cNvSpPr>
          <p:nvPr/>
        </p:nvSpPr>
        <p:spPr bwMode="auto">
          <a:xfrm>
            <a:off x="6372225" y="0"/>
            <a:ext cx="27717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 dirty="0" smtClean="0"/>
              <a:t>VY_32_INOVACE_2.1.FJ4.02/</a:t>
            </a:r>
            <a:r>
              <a:rPr lang="cs-CZ" sz="1400" dirty="0" err="1" smtClean="0"/>
              <a:t>Št</a:t>
            </a:r>
            <a:endParaRPr lang="cs-CZ" sz="1400" dirty="0"/>
          </a:p>
        </p:txBody>
      </p:sp>
      <p:sp>
        <p:nvSpPr>
          <p:cNvPr id="10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18" y="6492875"/>
            <a:ext cx="5857897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Louvre – l‘intérieur</a:t>
            </a:r>
          </a:p>
        </p:txBody>
      </p:sp>
      <p:pic>
        <p:nvPicPr>
          <p:cNvPr id="38915" name="Obrázek 3" descr="DSCI010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5" y="1214438"/>
            <a:ext cx="314325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Obrázek 5" descr="DSCI011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1214438"/>
            <a:ext cx="314325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Obrázek 6" descr="P104012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675" y="3644900"/>
            <a:ext cx="333375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9" name="TextovéPole 8"/>
          <p:cNvSpPr txBox="1">
            <a:spLocks noChangeArrowheads="1"/>
          </p:cNvSpPr>
          <p:nvPr/>
        </p:nvSpPr>
        <p:spPr bwMode="auto">
          <a:xfrm>
            <a:off x="2843213" y="6021388"/>
            <a:ext cx="5286375" cy="3698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>
              <a:buFont typeface="Arial" charset="0"/>
              <a:buChar char="•"/>
            </a:pPr>
            <a:r>
              <a:rPr lang="fr-FR">
                <a:latin typeface="Calibri" pitchFamily="34" charset="0"/>
              </a:rPr>
              <a:t>La Joconde – le célèbre tableau de Léonard de Vinci</a:t>
            </a:r>
            <a:endParaRPr lang="cs-CZ">
              <a:latin typeface="Calibri" pitchFamily="34" charset="0"/>
            </a:endParaRPr>
          </a:p>
        </p:txBody>
      </p:sp>
      <p:sp>
        <p:nvSpPr>
          <p:cNvPr id="38920" name="TextovéPole 9"/>
          <p:cNvSpPr txBox="1">
            <a:spLocks noChangeArrowheads="1"/>
          </p:cNvSpPr>
          <p:nvPr/>
        </p:nvSpPr>
        <p:spPr bwMode="auto">
          <a:xfrm>
            <a:off x="785813" y="3571875"/>
            <a:ext cx="1985962" cy="6461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>
              <a:buFont typeface="Arial" charset="0"/>
              <a:buChar char="•"/>
            </a:pPr>
            <a:r>
              <a:rPr lang="cs-CZ">
                <a:latin typeface="Calibri" pitchFamily="34" charset="0"/>
              </a:rPr>
              <a:t>Le hall d‘accueil </a:t>
            </a:r>
            <a:r>
              <a:rPr lang="fr-FR">
                <a:latin typeface="Calibri" pitchFamily="34" charset="0"/>
              </a:rPr>
              <a:t>sous la Pyramide</a:t>
            </a:r>
          </a:p>
        </p:txBody>
      </p:sp>
      <p:sp>
        <p:nvSpPr>
          <p:cNvPr id="38921" name="TextovéPole 10"/>
          <p:cNvSpPr txBox="1">
            <a:spLocks noChangeArrowheads="1"/>
          </p:cNvSpPr>
          <p:nvPr/>
        </p:nvSpPr>
        <p:spPr bwMode="auto">
          <a:xfrm>
            <a:off x="6572250" y="3571875"/>
            <a:ext cx="1749425" cy="3698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76213" indent="-176213">
              <a:buFont typeface="Arial" charset="0"/>
              <a:buChar char="•"/>
            </a:pPr>
            <a:r>
              <a:rPr lang="fr-FR">
                <a:latin typeface="Calibri" pitchFamily="34" charset="0"/>
              </a:rPr>
              <a:t>Dans le couloir</a:t>
            </a:r>
          </a:p>
        </p:txBody>
      </p:sp>
      <p:sp>
        <p:nvSpPr>
          <p:cNvPr id="12" name="TextovéPole 6"/>
          <p:cNvSpPr txBox="1">
            <a:spLocks noChangeArrowheads="1"/>
          </p:cNvSpPr>
          <p:nvPr/>
        </p:nvSpPr>
        <p:spPr bwMode="auto">
          <a:xfrm>
            <a:off x="6372225" y="0"/>
            <a:ext cx="27717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 dirty="0" smtClean="0"/>
              <a:t>VY_32_INOVACE_2.1.FJ4.02/</a:t>
            </a:r>
            <a:r>
              <a:rPr lang="cs-CZ" sz="1400" dirty="0" err="1" smtClean="0"/>
              <a:t>Št</a:t>
            </a:r>
            <a:endParaRPr lang="cs-CZ" sz="1400" dirty="0"/>
          </a:p>
        </p:txBody>
      </p:sp>
      <p:sp>
        <p:nvSpPr>
          <p:cNvPr id="13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18" y="6492875"/>
            <a:ext cx="5857897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Jardin des Tuileries</a:t>
            </a:r>
          </a:p>
        </p:txBody>
      </p:sp>
      <p:pic>
        <p:nvPicPr>
          <p:cNvPr id="39939" name="Obrázek 3" descr="P112013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1214438"/>
            <a:ext cx="3857625" cy="289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Obrázek 5" descr="P112014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1214438"/>
            <a:ext cx="3857625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Obrázek 9" descr="DSCI0118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3" y="4214813"/>
            <a:ext cx="2786062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3" name="TextovéPole 10"/>
          <p:cNvSpPr txBox="1">
            <a:spLocks noChangeArrowheads="1"/>
          </p:cNvSpPr>
          <p:nvPr/>
        </p:nvSpPr>
        <p:spPr bwMode="auto">
          <a:xfrm>
            <a:off x="3500438" y="4857750"/>
            <a:ext cx="5175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>
              <a:buFont typeface="Arial" charset="0"/>
              <a:buChar char="•"/>
            </a:pPr>
            <a:r>
              <a:rPr lang="fr-FR">
                <a:latin typeface="Calibri" pitchFamily="34" charset="0"/>
              </a:rPr>
              <a:t>Parc du Louvre avec l‘Arc de Triomphe de Carrousel</a:t>
            </a:r>
          </a:p>
        </p:txBody>
      </p:sp>
      <p:sp>
        <p:nvSpPr>
          <p:cNvPr id="10" name="TextovéPole 6"/>
          <p:cNvSpPr txBox="1">
            <a:spLocks noChangeArrowheads="1"/>
          </p:cNvSpPr>
          <p:nvPr/>
        </p:nvSpPr>
        <p:spPr bwMode="auto">
          <a:xfrm>
            <a:off x="6372225" y="0"/>
            <a:ext cx="27717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 dirty="0" smtClean="0"/>
              <a:t>VY_32_INOVACE_2.1.FJ4.02/</a:t>
            </a:r>
            <a:r>
              <a:rPr lang="cs-CZ" sz="1400" dirty="0" err="1" smtClean="0"/>
              <a:t>Št</a:t>
            </a:r>
            <a:endParaRPr lang="cs-CZ" sz="1400" dirty="0"/>
          </a:p>
        </p:txBody>
      </p:sp>
      <p:sp>
        <p:nvSpPr>
          <p:cNvPr id="11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18" y="6492875"/>
            <a:ext cx="5857897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Obélisque, Place de la Concorde</a:t>
            </a:r>
          </a:p>
        </p:txBody>
      </p:sp>
      <p:pic>
        <p:nvPicPr>
          <p:cNvPr id="40963" name="Obrázek 3" descr="P103094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1309688"/>
            <a:ext cx="3643312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TextovéPole 6"/>
          <p:cNvSpPr txBox="1">
            <a:spLocks noChangeArrowheads="1"/>
          </p:cNvSpPr>
          <p:nvPr/>
        </p:nvSpPr>
        <p:spPr bwMode="auto">
          <a:xfrm>
            <a:off x="4429125" y="1285875"/>
            <a:ext cx="40005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>
              <a:buFont typeface="Arial" charset="0"/>
              <a:buChar char="•"/>
            </a:pPr>
            <a:r>
              <a:rPr lang="fr-FR" dirty="0">
                <a:latin typeface="Calibri" pitchFamily="34" charset="0"/>
              </a:rPr>
              <a:t>La </a:t>
            </a:r>
            <a:r>
              <a:rPr lang="fr-FR" i="1" dirty="0">
                <a:latin typeface="Calibri" pitchFamily="34" charset="0"/>
              </a:rPr>
              <a:t>Place de la Concorde </a:t>
            </a:r>
            <a:r>
              <a:rPr lang="fr-FR" dirty="0">
                <a:latin typeface="Calibri" pitchFamily="34" charset="0"/>
              </a:rPr>
              <a:t>– la plus grande place de Paris, pendant la Révolution c‘était une des places des exécutions par guillotine (Louis XVI, Marie-Antoinette)</a:t>
            </a:r>
          </a:p>
          <a:p>
            <a:pPr marL="176213" indent="-176213">
              <a:buFont typeface="Arial" charset="0"/>
              <a:buChar char="•"/>
            </a:pPr>
            <a:r>
              <a:rPr lang="fr-FR" dirty="0">
                <a:latin typeface="Calibri" pitchFamily="34" charset="0"/>
              </a:rPr>
              <a:t>Au milieu s‘elève </a:t>
            </a:r>
            <a:r>
              <a:rPr lang="fr-FR" i="1" dirty="0">
                <a:latin typeface="Calibri" pitchFamily="34" charset="0"/>
              </a:rPr>
              <a:t>l‘Obélisque de Louxor </a:t>
            </a:r>
            <a:r>
              <a:rPr lang="fr-FR" dirty="0">
                <a:latin typeface="Calibri" pitchFamily="34" charset="0"/>
              </a:rPr>
              <a:t>en granit, vieux de 3 300 </a:t>
            </a:r>
            <a:r>
              <a:rPr lang="fr-FR" dirty="0" smtClean="0">
                <a:latin typeface="Calibri" pitchFamily="34" charset="0"/>
              </a:rPr>
              <a:t>ans</a:t>
            </a:r>
            <a:endParaRPr lang="cs-CZ" dirty="0" smtClean="0">
              <a:latin typeface="Calibri" pitchFamily="34" charset="0"/>
            </a:endParaRPr>
          </a:p>
          <a:p>
            <a:pPr marL="176213" indent="-176213">
              <a:buFont typeface="Arial" charset="0"/>
              <a:buChar char="•"/>
            </a:pPr>
            <a:r>
              <a:rPr lang="fr-FR" dirty="0" smtClean="0">
                <a:latin typeface="Calibri" pitchFamily="34" charset="0"/>
              </a:rPr>
              <a:t>apporté d‘Egypte en don quand Champollion </a:t>
            </a:r>
            <a:r>
              <a:rPr lang="fr-FR" dirty="0">
                <a:latin typeface="Calibri" pitchFamily="34" charset="0"/>
              </a:rPr>
              <a:t>a traduit comme le premier les </a:t>
            </a:r>
            <a:r>
              <a:rPr lang="fr-FR" dirty="0" smtClean="0">
                <a:latin typeface="Calibri" pitchFamily="34" charset="0"/>
              </a:rPr>
              <a:t>hiéroglyphes</a:t>
            </a:r>
            <a:endParaRPr lang="fr-FR" dirty="0">
              <a:latin typeface="Calibri" pitchFamily="34" charset="0"/>
            </a:endParaRPr>
          </a:p>
        </p:txBody>
      </p:sp>
      <p:sp>
        <p:nvSpPr>
          <p:cNvPr id="8" name="TextovéPole 6"/>
          <p:cNvSpPr txBox="1">
            <a:spLocks noChangeArrowheads="1"/>
          </p:cNvSpPr>
          <p:nvPr/>
        </p:nvSpPr>
        <p:spPr bwMode="auto">
          <a:xfrm>
            <a:off x="6372225" y="0"/>
            <a:ext cx="27717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 dirty="0" smtClean="0"/>
              <a:t>VY_32_INOVACE_2.1.FJ4.02/</a:t>
            </a:r>
            <a:r>
              <a:rPr lang="cs-CZ" sz="1400" dirty="0" err="1" smtClean="0"/>
              <a:t>Št</a:t>
            </a:r>
            <a:endParaRPr lang="cs-CZ" sz="1400" dirty="0"/>
          </a:p>
        </p:txBody>
      </p:sp>
      <p:sp>
        <p:nvSpPr>
          <p:cNvPr id="9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18" y="6492875"/>
            <a:ext cx="5857897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1514</TotalTime>
  <Words>1080</Words>
  <Application>Microsoft Office PowerPoint</Application>
  <PresentationFormat>Předvádění na obrazovce (4:3)</PresentationFormat>
  <Paragraphs>131</Paragraphs>
  <Slides>18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Motiv sady Office</vt:lpstr>
      <vt:lpstr>Prezentace aplikace PowerPoint</vt:lpstr>
      <vt:lpstr>PARIS</vt:lpstr>
      <vt:lpstr>Palais de Chaillot, Place de Trocadéro</vt:lpstr>
      <vt:lpstr>Hôtel de Ville</vt:lpstr>
      <vt:lpstr>Centre national d‘art et de culture Georges-Pompidou</vt:lpstr>
      <vt:lpstr>Louvre – l‘extérieur</vt:lpstr>
      <vt:lpstr>Louvre – l‘intérieur</vt:lpstr>
      <vt:lpstr>Jardin des Tuileries</vt:lpstr>
      <vt:lpstr>Obélisque, Place de la Concorde</vt:lpstr>
      <vt:lpstr>Arc de Triomphe, Champs-Élysées</vt:lpstr>
      <vt:lpstr>Champs-Élysées</vt:lpstr>
      <vt:lpstr>Palais de l‘Élysée</vt:lpstr>
      <vt:lpstr>Défense, Grande Arche</vt:lpstr>
      <vt:lpstr>Montmartre</vt:lpstr>
      <vt:lpstr>Basilique du Sacré-Cœur</vt:lpstr>
      <vt:lpstr>Moulin Rouge</vt:lpstr>
      <vt:lpstr>Bâteaux-Mouches</vt:lpstr>
      <vt:lpstr>Prezentace aplikace PowerPoint</vt:lpstr>
    </vt:vector>
  </TitlesOfParts>
  <Company>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andrea</dc:creator>
  <cp:lastModifiedBy>Radek</cp:lastModifiedBy>
  <cp:revision>137</cp:revision>
  <dcterms:created xsi:type="dcterms:W3CDTF">2012-10-20T06:13:59Z</dcterms:created>
  <dcterms:modified xsi:type="dcterms:W3CDTF">2012-11-26T18:23:30Z</dcterms:modified>
</cp:coreProperties>
</file>