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53" r:id="rId12"/>
    <p:sldId id="349" r:id="rId13"/>
    <p:sldId id="348" r:id="rId14"/>
    <p:sldId id="351" r:id="rId15"/>
    <p:sldId id="305" r:id="rId16"/>
    <p:sldId id="354" r:id="rId17"/>
    <p:sldId id="285" r:id="rId18"/>
    <p:sldId id="352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CC"/>
    <a:srgbClr val="009242"/>
    <a:srgbClr val="F6910A"/>
    <a:srgbClr val="3366FF"/>
    <a:srgbClr val="49ED33"/>
    <a:srgbClr val="E58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6" autoAdjust="0"/>
    <p:restoredTop sz="98592" autoAdjust="0"/>
  </p:normalViewPr>
  <p:slideViewPr>
    <p:cSldViewPr>
      <p:cViewPr>
        <p:scale>
          <a:sx n="70" d="100"/>
          <a:sy n="70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0BC938-0454-448D-A632-A6ACC17FA62B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24980-D4B2-459F-B3B5-74420F20D4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1536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24980-D4B2-459F-B3B5-74420F20D46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11058-481E-4C92-9AB2-07FC47610D3E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11058-481E-4C92-9AB2-07FC47610D3E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B1A5-3532-4AD5-A0A6-F8021B65D360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EA74-5053-4FC1-9327-07B78BD748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D82F-0DC1-4B3A-8252-8BD424B9F17B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8174-FAA6-459C-AAFD-F002D400E3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E945-EAF1-4007-A73B-52D7A6E1DB0F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C1B0-9763-4625-BE91-43C809D406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293C-798B-48E0-8535-5F4DE81B4B82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6E4D-58D9-4114-A13C-7D7B79700C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4384-7F05-41E5-BF3E-C517F4230352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7DC3-254B-41AC-B69B-F52A0D2EB2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8976-6158-4A9A-817A-A6E08A866C55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A0CA-564E-4100-86CA-FDCECA39B9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225D-179E-4816-A10A-FBF070F2174E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58AA-1C04-4D0E-8182-93F7097F11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5206-7FF5-4443-9F34-A031D83385B5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C5F-EC8F-4E45-A527-410D7E3121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E288-D041-4B95-8984-9741710125D7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7859-D228-4B7A-98BE-2D554B9510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105C-03D6-4061-8D6E-F5B198606F02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6417-9733-4165-A13E-05C06DB41B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2EB4-8CFA-406F-9044-E9AE0F515959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D96D-99E4-46C7-8177-6508715C2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CE5D7-CC72-451D-915F-568A17D6EAAA}" type="datetimeFigureOut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49425-EBD4-4598-90BD-0D5D92F028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hyperlink" Target="//upload.wikimedia.org/wikipedia/commons/d/d8/Carte_vignoble_beaujolais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3/38/Gamay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f/f0/Beaujolaisnouveau2008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e/ee/FrancofoliesEstrade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e.fr/actualites/carnaval-de-nice-une-reference-internationale" TargetMode="External"/><Relationship Id="rId2" Type="http://schemas.openxmlformats.org/officeDocument/2006/relationships/hyperlink" Target="http://fr.wikipedia.org/wiki/Festival_de_Cann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r.wikipedia.org/wiki/Festival_d'Avignon" TargetMode="External"/><Relationship Id="rId4" Type="http://schemas.openxmlformats.org/officeDocument/2006/relationships/hyperlink" Target="http://fr.wikipedia.org/wiki/Carnaval_de_Nic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Vacqueyras_-_Festival_Avignon.JPG" TargetMode="External"/><Relationship Id="rId13" Type="http://schemas.openxmlformats.org/officeDocument/2006/relationships/hyperlink" Target="http://commons.wikimedia.org/wiki/File:FrancofoliesEstrade.JPG" TargetMode="External"/><Relationship Id="rId3" Type="http://schemas.openxmlformats.org/officeDocument/2006/relationships/hyperlink" Target="http://commons.wikimedia.org/wiki/File:Carnaval_de_Nice_-_bataille_de_fleurs_-_1.jpg" TargetMode="External"/><Relationship Id="rId7" Type="http://schemas.openxmlformats.org/officeDocument/2006/relationships/hyperlink" Target="http://commons.wikimedia.org/wiki/File:Cour_d'honneur_2006_Lacascade_Paul_MUNHOVEN.JPG" TargetMode="External"/><Relationship Id="rId12" Type="http://schemas.openxmlformats.org/officeDocument/2006/relationships/hyperlink" Target="http://fr.wikipedia.org/wiki/Francofolies" TargetMode="External"/><Relationship Id="rId2" Type="http://schemas.openxmlformats.org/officeDocument/2006/relationships/hyperlink" Target="http://commons.wikimedia.org/wiki/File:Cannes_festival_palace_200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Avignon,_Palais_des_Papes_depuis_Tour_Philippe_le_Bel_by_JM_Rosier.jpg" TargetMode="External"/><Relationship Id="rId11" Type="http://schemas.openxmlformats.org/officeDocument/2006/relationships/hyperlink" Target="http://commons.wikimedia.org/wiki/File:Gamay.jpg" TargetMode="External"/><Relationship Id="rId5" Type="http://schemas.openxmlformats.org/officeDocument/2006/relationships/hyperlink" Target="http://commons.wikimedia.org/wiki/File:Carnaval_de_Nice_-_bataille_de_fleurs_-_11.jpg" TargetMode="External"/><Relationship Id="rId10" Type="http://schemas.openxmlformats.org/officeDocument/2006/relationships/hyperlink" Target="http://commons.wikimedia.org/wiki/File:Beaujolaisnouveau2008.jpg" TargetMode="External"/><Relationship Id="rId4" Type="http://schemas.openxmlformats.org/officeDocument/2006/relationships/hyperlink" Target="http://commons.wikimedia.org/wiki/File:Carnaval_nice_corso.jpg" TargetMode="External"/><Relationship Id="rId9" Type="http://schemas.openxmlformats.org/officeDocument/2006/relationships/hyperlink" Target="http://commons.wikimedia.org/wiki/File:Carte_vignoble_beaujolais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d/d2/Cannes_festival_palace_2007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//upload.wikimedia.org/wikipedia/commons/e/e0/Carnaval_de_Nice_-_bataille_de_fleurs_-_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c/c6/Carnaval_nice_corso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//upload.wikimedia.org/wikipedia/commons/d/d0/Carnaval_de_Nice_-_bataille_de_fleurs_-_1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//upload.wikimedia.org/wikipedia/commons/a/a3/Avignon,_Palais_des_Papes_depuis_Tour_Philippe_le_Bel_by_JM_Rosier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a/a3/Vacqueyras_-_Festival_Avignon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c/c0/Cour_d'honneur_2006_Lacascade_Paul_MUNHOVEN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sah 2"/>
          <p:cNvSpPr>
            <a:spLocks noGrp="1"/>
          </p:cNvSpPr>
          <p:nvPr>
            <p:ph idx="4294967295"/>
          </p:nvPr>
        </p:nvSpPr>
        <p:spPr>
          <a:xfrm>
            <a:off x="428625" y="2071688"/>
            <a:ext cx="8143875" cy="4071937"/>
          </a:xfrm>
        </p:spPr>
        <p:txBody>
          <a:bodyPr/>
          <a:lstStyle/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Autor materiálu:	Andrea Šteflová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Datum vytvoření:	březen 2013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Vzdělávací oblast:	jazyk a jazyková komunikace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Vyučovací předmět:	seminář z francouzského jazyka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Ročník:	4., oktáva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Téma:	Kulturní události ve Francii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Druh materiálu:	prezentace, pracovní list </a:t>
            </a:r>
          </a:p>
          <a:p>
            <a:pPr marL="2159000" indent="-2159000" defTabSz="1062038" eaLnBrk="1" hangingPunct="1"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Klíčová slova:	Filmový festival v Cannes, Karneval v Nice, Divadelní festival v Avignonu</a:t>
            </a:r>
            <a:r>
              <a:rPr lang="fr-FR" sz="1800" dirty="0" smtClean="0">
                <a:latin typeface="Arial" charset="0"/>
                <a:cs typeface="Arial" charset="0"/>
              </a:rPr>
              <a:t>, Beaujolais nouveau, Francofolies, </a:t>
            </a:r>
            <a:r>
              <a:rPr lang="cs-CZ" sz="1800" dirty="0" smtClean="0">
                <a:latin typeface="Arial" charset="0"/>
                <a:cs typeface="Arial" charset="0"/>
              </a:rPr>
              <a:t>Restaurace srdce, Svátek hudby, Dny národního dědictví, Svátek čtení, Básnické jaro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Anotace:	výklad učiva, samostatná práce</a:t>
            </a:r>
          </a:p>
        </p:txBody>
      </p:sp>
      <p:pic>
        <p:nvPicPr>
          <p:cNvPr id="15362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71500"/>
            <a:ext cx="5715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pic>
        <p:nvPicPr>
          <p:cNvPr id="7170" name="Picture 2" descr="File:Carte vignoble beaujolai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3600"/>
            <a:ext cx="4382641" cy="590917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563888" y="6165304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Cyril5555</a:t>
            </a:r>
            <a:endParaRPr lang="fr-FR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7584" y="18864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Carte du vignoble de beaujolais</a:t>
            </a:r>
            <a:endParaRPr lang="cs-CZ" dirty="0"/>
          </a:p>
        </p:txBody>
      </p:sp>
      <p:pic>
        <p:nvPicPr>
          <p:cNvPr id="7172" name="Picture 4" descr="File:Beaujolaisnouveau20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97160"/>
            <a:ext cx="3909119" cy="293183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812360" y="3212976"/>
            <a:ext cx="1152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tony5188</a:t>
            </a:r>
            <a:endParaRPr lang="fr-FR" sz="1000" dirty="0"/>
          </a:p>
        </p:txBody>
      </p:sp>
      <p:pic>
        <p:nvPicPr>
          <p:cNvPr id="7174" name="Picture 6" descr="File:Gama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501008"/>
            <a:ext cx="3875584" cy="290668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7812360" y="6165304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Viking59</a:t>
            </a:r>
            <a:endParaRPr lang="fr-FR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148064" y="5949280"/>
            <a:ext cx="18731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Cépage GAMAY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>
                <a:solidFill>
                  <a:srgbClr val="7030A0"/>
                </a:solidFill>
              </a:rPr>
              <a:t>Francofolies</a:t>
            </a:r>
          </a:p>
        </p:txBody>
      </p:sp>
      <p:sp>
        <p:nvSpPr>
          <p:cNvPr id="49154" name="Zástupný symbol pro obsah 4"/>
          <p:cNvSpPr>
            <a:spLocks noGrp="1"/>
          </p:cNvSpPr>
          <p:nvPr>
            <p:ph idx="1"/>
          </p:nvPr>
        </p:nvSpPr>
        <p:spPr>
          <a:xfrm>
            <a:off x="250824" y="1341438"/>
            <a:ext cx="8678893" cy="50006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Les </a:t>
            </a:r>
            <a:r>
              <a:rPr lang="fr-FR" sz="2100" b="1" dirty="0" smtClean="0">
                <a:solidFill>
                  <a:srgbClr val="FF0000"/>
                </a:solidFill>
              </a:rPr>
              <a:t>Francofolies</a:t>
            </a:r>
            <a:r>
              <a:rPr lang="fr-FR" sz="2100" dirty="0" smtClean="0"/>
              <a:t> est un festival de </a:t>
            </a:r>
            <a:r>
              <a:rPr lang="fr-FR" sz="2100" b="1" dirty="0" smtClean="0">
                <a:solidFill>
                  <a:srgbClr val="FF0000"/>
                </a:solidFill>
              </a:rPr>
              <a:t>musique </a:t>
            </a:r>
            <a:r>
              <a:rPr lang="fr-FR" sz="2100" b="1" dirty="0" smtClean="0"/>
              <a:t>à</a:t>
            </a:r>
            <a:r>
              <a:rPr lang="fr-FR" sz="2100" b="1" dirty="0" smtClean="0">
                <a:solidFill>
                  <a:srgbClr val="FF0000"/>
                </a:solidFill>
              </a:rPr>
              <a:t> La Rochelle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Histoire</a:t>
            </a:r>
            <a:r>
              <a:rPr lang="fr-FR" sz="2100" dirty="0" smtClean="0"/>
              <a:t>: créé en </a:t>
            </a:r>
            <a:r>
              <a:rPr lang="fr-FR" sz="2100" b="1" dirty="0" smtClean="0">
                <a:solidFill>
                  <a:srgbClr val="FF0000"/>
                </a:solidFill>
              </a:rPr>
              <a:t>1985</a:t>
            </a:r>
            <a:r>
              <a:rPr lang="fr-FR" sz="2100" dirty="0" smtClean="0"/>
              <a:t> à l</a:t>
            </a:r>
            <a:r>
              <a:rPr lang="cs-CZ" sz="2100" dirty="0" smtClean="0"/>
              <a:t>‘</a:t>
            </a:r>
            <a:r>
              <a:rPr lang="fr-FR" sz="2100" dirty="0" smtClean="0"/>
              <a:t>initiative de </a:t>
            </a:r>
            <a:r>
              <a:rPr lang="fr-FR" sz="2100" b="1" dirty="0" smtClean="0">
                <a:solidFill>
                  <a:srgbClr val="FF0000"/>
                </a:solidFill>
              </a:rPr>
              <a:t>Jean-Louis Foulquier</a:t>
            </a:r>
            <a:endParaRPr lang="cs-CZ" sz="2100" b="1" dirty="0" smtClean="0">
              <a:solidFill>
                <a:srgbClr val="FF0000"/>
              </a:solidFill>
            </a:endParaRPr>
          </a:p>
          <a:p>
            <a:pPr marL="179388" indent="-179388" eaLnBrk="1" hangingPunct="1">
              <a:spcBef>
                <a:spcPts val="600"/>
              </a:spcBef>
            </a:pPr>
            <a:r>
              <a:rPr lang="cs-CZ" sz="2100" dirty="0" smtClean="0"/>
              <a:t>F</a:t>
            </a:r>
            <a:r>
              <a:rPr lang="fr-FR" sz="2100" dirty="0" smtClean="0"/>
              <a:t>estival est géré par la </a:t>
            </a:r>
            <a:r>
              <a:rPr lang="cs-CZ" sz="2100" b="1" dirty="0" smtClean="0">
                <a:solidFill>
                  <a:srgbClr val="FF0000"/>
                </a:solidFill>
              </a:rPr>
              <a:t>S</a:t>
            </a:r>
            <a:r>
              <a:rPr lang="fr-FR" sz="2100" b="1" dirty="0" smtClean="0">
                <a:solidFill>
                  <a:srgbClr val="FF0000"/>
                </a:solidFill>
              </a:rPr>
              <a:t>ociété des Francofolies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Date</a:t>
            </a:r>
            <a:r>
              <a:rPr lang="fr-FR" sz="2100" dirty="0" smtClean="0"/>
              <a:t>: tous les ans au mois de </a:t>
            </a:r>
            <a:r>
              <a:rPr lang="fr-FR" sz="2100" b="1" dirty="0" smtClean="0">
                <a:solidFill>
                  <a:srgbClr val="FF0000"/>
                </a:solidFill>
              </a:rPr>
              <a:t>juillet</a:t>
            </a:r>
          </a:p>
          <a:p>
            <a:pPr marL="177800" indent="-177800"/>
            <a:r>
              <a:rPr lang="fr-FR" sz="2100" b="1" dirty="0" smtClean="0"/>
              <a:t>Vocation</a:t>
            </a:r>
            <a:r>
              <a:rPr lang="fr-FR" sz="2100" dirty="0" smtClean="0"/>
              <a:t>: le festival s</a:t>
            </a:r>
            <a:r>
              <a:rPr lang="cs-CZ" sz="2100" dirty="0" smtClean="0"/>
              <a:t>‘</a:t>
            </a:r>
            <a:r>
              <a:rPr lang="fr-FR" sz="2100" dirty="0" smtClean="0"/>
              <a:t>engage à </a:t>
            </a:r>
            <a:r>
              <a:rPr lang="fr-FR" sz="2100" b="1" dirty="0" smtClean="0">
                <a:solidFill>
                  <a:srgbClr val="FF0000"/>
                </a:solidFill>
              </a:rPr>
              <a:t>faire connaître et diffuser la chanson et les musiques actuelles</a:t>
            </a:r>
            <a:r>
              <a:rPr lang="cs-CZ" sz="2100" dirty="0" smtClean="0"/>
              <a:t>,</a:t>
            </a:r>
            <a:r>
              <a:rPr lang="fr-FR" sz="2100" dirty="0" smtClean="0"/>
              <a:t> essentiellement française</a:t>
            </a:r>
            <a:r>
              <a:rPr lang="cs-CZ" sz="2100" dirty="0" smtClean="0"/>
              <a:t>s</a:t>
            </a:r>
            <a:r>
              <a:rPr lang="fr-FR" sz="2100" dirty="0" smtClean="0"/>
              <a:t> et francophone</a:t>
            </a:r>
            <a:r>
              <a:rPr lang="cs-CZ" sz="2100" dirty="0" smtClean="0"/>
              <a:t>s,</a:t>
            </a:r>
            <a:r>
              <a:rPr lang="fr-FR" sz="2100" dirty="0" smtClean="0"/>
              <a:t> auprès d</a:t>
            </a:r>
            <a:r>
              <a:rPr lang="cs-CZ" sz="2100" dirty="0" smtClean="0"/>
              <a:t>‘</a:t>
            </a:r>
            <a:r>
              <a:rPr lang="fr-FR" sz="2100" dirty="0" smtClean="0"/>
              <a:t>un large public</a:t>
            </a:r>
          </a:p>
          <a:p>
            <a:pPr marL="177800" indent="-177800"/>
            <a:r>
              <a:rPr lang="fr-FR" sz="2100" b="1" dirty="0" smtClean="0"/>
              <a:t>Actions menées en parallèle du festival</a:t>
            </a:r>
            <a:r>
              <a:rPr lang="fr-FR" sz="2100" dirty="0" smtClean="0"/>
              <a:t>:</a:t>
            </a:r>
          </a:p>
          <a:p>
            <a:pPr marL="177800" indent="-177800">
              <a:buNone/>
            </a:pPr>
            <a:r>
              <a:rPr lang="fr-FR" sz="2100" dirty="0" smtClean="0"/>
              <a:t>	</a:t>
            </a:r>
            <a:r>
              <a:rPr lang="fr-FR" sz="2100" b="1" dirty="0" smtClean="0">
                <a:solidFill>
                  <a:srgbClr val="FF0000"/>
                </a:solidFill>
              </a:rPr>
              <a:t>Le Chantier des Francos </a:t>
            </a:r>
            <a:r>
              <a:rPr lang="fr-FR" sz="2100" dirty="0" smtClean="0"/>
              <a:t>– atelier de perfectionnement scénique pour jeunes artistes émergents  de la chanson francophone à travers de diverses tendances musicales (chanson rock, folk, pop, hip hop, slam…)</a:t>
            </a:r>
          </a:p>
          <a:p>
            <a:pPr marL="177800" indent="-177800">
              <a:buNone/>
            </a:pPr>
            <a:r>
              <a:rPr lang="fr-FR" sz="2100" dirty="0" smtClean="0"/>
              <a:t>	</a:t>
            </a:r>
            <a:r>
              <a:rPr lang="fr-FR" sz="2100" b="1" dirty="0" smtClean="0">
                <a:solidFill>
                  <a:srgbClr val="FF0000"/>
                </a:solidFill>
              </a:rPr>
              <a:t>Les Enfants de la Zique </a:t>
            </a:r>
            <a:r>
              <a:rPr lang="fr-FR" sz="2100" dirty="0" smtClean="0"/>
              <a:t>– opération de valorisation de la chanson en classe; un ouvrage pé</a:t>
            </a:r>
            <a:r>
              <a:rPr lang="cs-CZ" sz="2100" dirty="0" smtClean="0"/>
              <a:t>d</a:t>
            </a:r>
            <a:r>
              <a:rPr lang="fr-FR" sz="2100" dirty="0" smtClean="0"/>
              <a:t>agogique est distribué aux enseignants, afin qu</a:t>
            </a:r>
            <a:r>
              <a:rPr lang="cs-CZ" sz="2100" dirty="0" smtClean="0"/>
              <a:t>‘</a:t>
            </a:r>
            <a:r>
              <a:rPr lang="fr-FR" sz="2100" dirty="0" smtClean="0"/>
              <a:t>il puisse faire découvrir aux enfants la diversité du patrimoine de la chanson française</a:t>
            </a:r>
          </a:p>
          <a:p>
            <a:pPr marL="177800" indent="-177800">
              <a:buNone/>
            </a:pPr>
            <a:r>
              <a:rPr lang="fr-FR" sz="2100" dirty="0" smtClean="0"/>
              <a:t>	</a:t>
            </a:r>
            <a:r>
              <a:rPr lang="fr-FR" sz="2100" b="1" dirty="0" smtClean="0">
                <a:solidFill>
                  <a:srgbClr val="FF0000"/>
                </a:solidFill>
              </a:rPr>
              <a:t>Les Francos Reporters </a:t>
            </a:r>
            <a:r>
              <a:rPr lang="fr-FR" sz="2100" dirty="0" smtClean="0"/>
              <a:t>–</a:t>
            </a:r>
            <a:r>
              <a:rPr lang="cs-CZ" sz="2100" dirty="0" smtClean="0"/>
              <a:t> </a:t>
            </a:r>
            <a:r>
              <a:rPr lang="fr-FR" sz="2100" dirty="0" smtClean="0"/>
              <a:t>regroupement de création audiovisuelle</a:t>
            </a:r>
            <a:endParaRPr lang="fr-FR" sz="2100" b="1" dirty="0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122" name="AutoShape 2" descr="data:image/jpeg;base64,/9j/4AAQSkZJRgABAQAAAQABAAD/2wCEAAkGBhQSERUUEhQWFBUWGRoaFxgYGR0YHBgYHBkYGBwVHBocHCYeHB0jHRoXHy8gIycpLCwsGB4xNTAqNSYrLCkBCQoKDgwOGg8PGjQkHyQsLDAqLCwsKiwsKiwsLCwsLCwsNCwsLCwsLCwsLCksLCwsLCwsLCwsLCwsLCwsLCwsLP/AABEIALgBEQMBIgACEQEDEQH/xAAcAAACAgMBAQAAAAAAAAAAAAAEBQMGAAECBwj/xABGEAACAQIEAwUEBwYEBQMFAAABAhEAAwQSITEFQVEGEyJhcTKBkaEUI0JSscHRBxVikuHwM3KCoiRDstLxU1TCFiVjg7P/xAAbAQACAwEBAQAAAAAAAAAAAAADBAECBQYAB//EADYRAAIBAgQEAwYFAwUAAAAAAAECAAMRBBIhMQUTQVEiYXEUIzKBsfAGFZGhwUJS0TNTcuHx/9oADAMBAAIRAxEAPwBBaxjAamdevrRNvHqdG0oJbJ6c/nWms6HSs1qSk6x4GG3eHI48LQfWllzht20ZWT6HcdK04K7EipLXGri7+IedVAqJ8Jv6yDY7zeKx7XWBZQkCIGg3JJjqSZoiw3Unyo3DY+zdgXFyk86IfggIHdMDQamLu3vBYy6UgossDtMNZJ1H51LexhuBRCgW1iQACRPMjc+dQ3cK9v2kNFY6zbRNLq3XeCQqkZBEwZA1kxHlR6ZDr4TBvoRcQTP51j3vOuK1dtfVM5dBlPsGczTrI0iNOtEpKSbCVqOLTi/i/DlAXcnNHi10jNO360ue35k/361yl/WnnAuGi+xXOlsZSSziQI16GDWoBcRNmsbyum35n+/fR3Bry27od1S6qgyriVOka6+c1vH4WDvmjny91QYdTOlCy5W1lwwdZpiGYnQeQ2A+NO+AdoWw5Cu2a381/pQfFuF9w4XvLbyAfq9QNJg6DXXao0sSp0mgVqCYhSlQaQgOXaW7j/AVxdsXbBGcbR9ryNIMXiU7i0hsqlxJztzYzz9KM4Dib+HtG/nttaDBGQnx7bgRJinHGuCpjbIv4YguBqNp8j51h0qj8Mbk1daZ2bt5GXZedY9RKhYJJ3j30yt2tN6h4PhncPC2z3Qlu8gFRMaTqdTtrRVxtydZ91dFSAK5os5ObKZDYRe9XvBmXMMwBiRO08q7xFte8YWxlTMcomYHSedcYSzmcAbkijsfw5rV023ygjfLB38xvVGbwfOHRfH8p1Ys86ne0CNj8a7sJlFTXLDKoZkAV5ytG8dOgobMVEZXWB8Qwlvw90GHhGbMQZbmR0FLjhDvvTgjStNhiZKqSFEsRsB1NCes17gTyoALEyt4nCNH9dqkwGBssfrmdAVaAkE5xtM7AzM05axUmF4YbkKiFyDMKNYga1alilvYiBrUTbQys27ai2zRMQIJMgzqd+lGWR50biOFLmOkVrDYAcppfFYynbtL0qTCZZSYBJAPyopcYbdvKgAcky+5yxsOlTWeFN6CpbnDgo61zdXF028O8Yy2N5Wr4YaiSedN8DhyyzMVDxHH5FgLSvAceKXPHoh38vOnnSpXo5kG0Ph6vLax6yz/AEDzrKJ+kp94fGsrG992M08w7yqX7SiCM0677b+tRmetN/o1s/aPwqN+H2QpJuMGEQMuhHOTuK6dMRmbLMNltrEGK9ZoO4Kc3cHbP/MHwoZ+HWz/AM0U2KggysjspoKLQEQVMHyqW1w9I/xAaLtYOFIDjXTlS5ZWNjCWIE1Z43cGjQ48xRGJs2GjvFNlmAKmZBB56GhfoI61HcwA60Dk091uD5TxJhlzhT93FpbV0feHt7z191VjiNwqcjqVPQiKZvaa3qjlSOhqWz2luEZMRbt31/iEN8RTlI16Yvo4/Q/4gHCHyleS3O221P8AB2HWwzKvhEB2kDLO086IXh+Eux3VxsOd8j6rPr/WsxnZq/AATvAdmt+L5DWnKWNok2Y5T2On/UXek1tNYHh072APEx0AHM9KGuYU27mVhBB1B3B867s8OdCCktDREag9I3phbw3fiACLomBzJG4raFIVqd+v1mU1Y4d9fh6+UU3Za5y1PPbpUmHma7OFZSQwIMkQR6T/AH50T+7yADr89utZBYU3sZrjxLcQniGDa2gtupUzJB0OorXB8XfssblhWYKJuAajLO7dPWsxbF7ebU5TBP4VEjQrAE66Ee/Y0XE0KdQFG1UiLqzAX6yzX+H2sahxGG0uR9bb5+sdfPnSDGBkbKwKmNjoetddmr72bjXLZIyiT0I6GnXE8GuPU4ixpeUfW2p1IH2l61mJm4dRCVDemx8J/t8j5djChlr1jbdd4gw7Qw0pxjEzlW5kCaXWrcKZGoPnI/v8qZcPdguYSCD4es76VoUEFT0lqj5Nesx30jmK7sapBny8vjXNhHusTudSSRTrhXDbgOYaEdKq6Zm8oUPZfOK0taE1wrHXz3p7e4Q/SOpJigLmFt2/aYsegoNUACw1kqxO8Xrl1kmeUCan4fYuKwYSnntWrvEI/wANAPPc0IcY5Pik1nPh67G6jL9YfOLQy9YRSczZjWWMQv2RFB4vGE6ldfIAfhXHD8aCSpB6iOvw2pLE8MqEEk3lkrC0eWgTvUt2zpQ+GxGlFNeEVyrhg0ITrEmNsDpS/EcKRhqBR3FcWFIoVuJKACZ+Hyrdwq1yl0l7r1g37iToa1Rf72Tz+FZTdsV2nr0+84t4VsxywyyYOZJI6kBjBrq5hiwIgk+WtdcPAcZoGbnoNf4vXr8aluWCPaUQZ9/L8a2cTgiMYKSDUmAQsV1iTE8JuA+FHbSTCN4d9DpSy/hHB1Rh6qR+VPrhKghSQDvBI9Dp5xS+zxW8HC97dAMgjvHggiCIJityvgDTOukWLMDYyXBcOuXB9Xbd43hSYn0FGtwe8qktZuADUkoQB57VzjcKbdxkUswUkT6VP3hCgSYY6gk9KzqeGzsVEIWNhaAwehreJtFTHkDoZ3E/Hyom0YJ1fYfaPnQ2Ifw5padycxpxOGtkItr/AAJ65ibGOzNlWSYJgdAJJ+ANCWMzEAHfSiL18sxlrh6S5O+9GdnUVroDAkEOYJ5hHI+YFaY4Y4pAgd7/ACiZY3keGwJYEtdt2wDEsTqdDAAUnmKYcMxNzDXA9rGWARyzsB8Dbilt2+Aq+2OWh3/r51LiMM6Kjuzi3dDG0M3ihTlJOm00ucGjvy7a/KUzsNROV4veZyweWDF8wOs9a7t3ry5b87ucrSJzDUmN/fUeEw2cyrN08Wu9a4hgXS4glcuUwRpszdeZj5ithcMMPSPMGvSStIMMxHSNUGIxLG5o+pnxLM6SYLT0q4DtC1uwi3cErog1Yx8ZggVQxhweZ+X6VNZtypRdSSsevwrnqvDvansRDJcAKsuljtLgspDYdrS3BDZdQwB20PWu7eB4Zd9lgCddWI/GqBhAWzA6QYPqOR+NHrw8HmPgKyMXwK4zUqjqPXSFD5TqJfsN2bsojrafw3AA2oMgGdDyqHBdjTZuC7aZwwMjmD5EcwaoeID2VzI5EdDEU3wvH8SqpmaQwgZt+vLypNODY5kYGsWsNB93hBluSB6yycT7OPduPceQWMmFgCBFc2eCGEUtIQEKIGxMnXn6mh8Hx24faA9xpjg+MKXymQen9/3rSlP8yoMEINuu38TzBG1IhPCuBZCVJmTOwBE+e8eVW/CYRUUAa6amkVrF5m0I+NTjim6g6jod63Wqsnxj0ixW+01xnDzO8fKqti8J0X51Y/pBaDNB4ixInroPdH60I4klboJZVtvKtcw7fdoZ7Lfdq2JZiemoOtQtw7cxpPX++lXfENygwGvWGUKDKliLDR7ND4K0wubVdHwUrly+Y1HPrpUFjBIPatmR/H/SKWxOL8FtNR5ywQXvAcNa12otrVMBYXSFK9dZ/IUQMOkeKT0iK4Kq16lriEJlB4/7QFLe+ZVYKWAYQwHPyNXbiWFsltUfbeVj3iKVYm9CjKkQN9PnXb8LSoKFwNh+sg2bSVXuT91vhWU++mXKymfaKn9v7ynLWRdmLW46GmvHmyWxUXALtpbN+6SwFt4OYAawDAg60P2sxlu5Yw7hyBcJIGWfZGoOvImuibEo/Ghb4b2P/K17etoQsFGkRtxDWCNOtS2rId1brr751/WleKsrujzHKCIPPflR/Bb3iifxrX4wBkDL5xQVA5jzFtL3WHNzB8pP61H3AZdtZEH361Let7Cd/wBax7WUpDAiTtPQ9RWRgHWpmvuLfWHUAEAzi1klMy9J1jn+nWhs9uLsiVyNlHqwip3wcycyiYiZ10jTSq4Rm0lRoNcx8twRpWtTqIahH38UhqioTadYlbZS1lUgnNMmftemtZZvLZvsSDAF0ARsWV0HzIqK4wGUSGyjkdNWJ6Vq8pvPcZRsGc/5RLGtBWApm+1n+sXcgrIbGGa5cS2pHiaPTXVvdVj/AGjFQ+HRdFt2oHpmr0jslwa0MJh2Nq3m7pCTkWSSoJMxNM8VwSxcIL2bTf5kU/iK5lcSFr8wiLna0+fLWKIGjRqD/fWjb2OzxPL9TXuB7K4Q74ayf/1r+lZ/9J4T/wBtZ/kX9K1anGQykBfnCLUIGW+k8XtXBEV3hrwW4vkZr2X/AOkcH/7a1/KKVcdwXDcIs3MPbLkeFFHiPz0HmazsPjhRbMReWWplIInn2PxIciBUthdKPvcVtuT3eEsWxy9pj+IHyoYYgr9lD5Ff0oeN4glawUWAjDM1RsxEiuRsdRRGLvqe5A0hv/iaNwfGcNtfwin+K2zA/wApb8DVtwPAMBfUPaRWA6M0qehGbQ+Rq+Hx6CnkI1kc3ICCN5UbJA2/v+lMcMyjUwDz61aB2Xw42t/7m/Wtns5Ymch/mb9aRZiXzecDzBKxg77d8x+zBgTGs1xwW8/e3WLeyWy+TSfwqzt2bsTOUz5sT8ia2eAWQpULAPn1omIcVgNJUuIiscUOQSNfCZkazBor94DIpP3iI/lqS/2asgaKduvSqjw+9K6nZkJ9c3/iqYfDIzi4llYEy0fSRkJ8z+MUT3wmPfVWv4gmyQDrnb/+lcXeItb8RJjb4z+lP/l9Ma+n1jeVQd5axd2Omn6xXbYXxR5T/wBI/Oq5huL+FS3MTr5mrPdx47xV+8GHytH+nvrAxPD0LWO0gEjacnDwamxSaD/KK4vYxWuEDlpXd95HoIr51jaS0XdPPT9ZYk3BiDFCXjypdjMNKxXWNxuW8Z250fiLP1OcdJr6xwkrTwSZhoVlw3SKf3Va6t8qyo/pB61lA9jp9j+s9eVfFY9snc6ZM5uRGuYiNTzHT1qF8UxtrbMZUZmGmssACJ6aVwFzNWXfLaupUUOeGy9b/PvEi5veav3SWkgDNOwgb6GNtCOVMOzFmcVbB+8s/wAwmgL1sQms+E+7xNTLs/cK3g43H47UvxTEBxYbCVpDMbx7bYMzEmNztM67UTcsTbmNdPmW/Sh7eGMU1iLGpG6//OudSkVomtTaxv8AzHguovK5x+4UROUj8zVcN4ENIAJCwF0GhEmPQfGrjxzhhvtYVeaD5kmqx+7CT5CQfhp+FdBwkrVpjMddPrK1KJJ0nVkWlNqQGzrDTPhJdhm0O4EGswGHHeYhUMqLVwKfKQo/GgL2FIaOvs/DT500wFrKCRp4QD58yPlWs1IZTr0P1gGTMCCLWntfArOXDWB0tIP9oo11qPhi/U2v8if9IqcrXFsfEYoZGBW4rvLWZaiVi7jfFBhrD3SJj2R1Y6D9fdXly8PxGLe5fylyWgkwNuQHlV3/AGg3ot2U5tc0ExqBA+ZplwTCrbtrbGwHxPM/HWqkZoRDlF55hew72jDoVrRcV6bxXhFq+Mrr79j6zVdxfYGTKuFGkQJnzNLVKDf0xlKy/wBUqciiOHcSbD3BctmI9ocmXmpFODwJbMzLHqaW8Qw4Kll5bihZGp6mHzK+k9Rw18XEV11VgCPfXZWkH7P7hODAJnK7Aemhj51YTWgpuLzOYZSRI8lacVJFcNVpSDX00NeVM0W1bTxMREfdIM/7q9YxHsn0NeR6NYtCdQ7T78kfhWngKeckffWEprmNhC8GdQpbKCCw056sB8edQnihKMCZMrE/6qVd4TtuDA/miiuIYFrbCdiCfmK2Uw+gDb6fsY0KdxcCHJxFhagOIMysezB01I5+VbTiLd6CG2VhrGnsn8qX8PwpZlWfbP4kinGFwCHvS2pXQRzpV6NM7feskUrqSI44Tje8hwdzBHQjf9ad35C+6aqXZFpLDoaumMHhH+UV8j/EWEOHxb3OxFvnCHoJ5txPiJN65IXQ5RoBJIn3wB+FM+D9oC1l7TssvbYoTAggElT0mNP61WuJsGxDD7IY7dTufwHupaj6AHavreGwVPEcPWnexyjXsYqrBXa4jr95eYrKA7yspT8uP+7L83ygdtt609yiRwpT9oz7q2OEgT4vT2ZHzrWTDrnJJ0mcuMpn/wAhPErNtEtwQT6nbr8aP7J4QszGNNPOlNzBytqXPhVuknxtrV07A8NGR9SZbn6VzXHGqU8O7gekbwVVC1o3XBgAaUl7S4sW0jaeU89f61djgx51512wZXv5czQvpvXH8EOJxVblt8O52jr1Anik/C+0VvvLReRkRVmdNAfKo8Qg7p2UTLKfcA0/jSFrPR2A6aU04TiQpykmPPWvotPCrSXmKNRbT01gFxq31MjxOKQ3rBA0RUzbepmowNCeutMeJdn/APmIfDzEc+tBvhSF3B5UJ6xZbrtsZSpWzG09pwYi2n+VfwFS1zaEKPQfhXVYsXM3WVqKwmvSsonaom7xHCIPZUMfeCZ8jECrRhLMUDcwSnFKwWQiuVcGQWdvEvqPzqPiuJAJVrl1DBKi0DJH3pAOg84FTsJca2EaX5HKozc0MVTcF2huLcA757ltjobi69JzCnvEuInDoWffNp5mN/lQhWUgntCmkRYRdxwEsQAdPWkV+3CtXdzFvcOZsRlJ1ClSB8SK6tEuCGieZGx86UaqKm0cRCksH7O8UO5e2SAe8JUTqQVEwOcRVtiqF2H4We/DEHwZiemoyj869Aim6BOQXiVcAObSMiuCKlJrgijwEHvjwn0P4V4mmkBTIkSYjryNe24n2W9D+BrxLCDQEgn08vdT2DrmiSRLoSDcRvhcHbF9AW8JVSZj2isn51zxjHkoV8JMrsQdPFOoPpSsPG4PL4Dp/fOuT4jIBA/i3+VbFEl1ux+7xz2g2sIxwzkqjqFGRYOq7gnlM1Hwq+7OcsT4tyo+yep9KxkFq0v2i7SMuui/e5gGflQOFvBM2ZGM/dEkaEfnQaTHXLrr/MBVqkKbHpHXY26ReZTz8wfwNX3E3PAT0Fea9lZGJWFaD5V6bisOe5OnI/hXzz8XIWxisetrxik2ZRPKMNhLj3i4QkBiZgEc9K1hOBEgFqsvCMEtvPpBidun/mosVeCDXSuupYt2o5aI6RYD3jFoF+516Vld/vdPvCspfPiOxhbrBsMx6fM/pR1x/D/U/mKXBo+yPitZ3xKmMvpmE/ANXVMTvMFXVBtF/Eb0ZT/C5/3nnV6/ZyT3BLRqT5++qVjP8JZ2Ibz+0fM1fv2cYb/hVkk6nfkJ0A8q4r8X1nTCqFOhM1eHAWYmP+J44WrLMemnrXlWIRmYsdSTNXTtvi9RaGwEn8qpj4kK2VvdXMcDxFfChiNz9J01Hh9KtRDVeshFo1IlqiRlI5V2mDB1rpl49XGh+k8/AsORcfWMeE8QyiG1XbWt8b4dCBk1UsPdvUNuz4RReF4h3ZVW1VmA9K1K+dqIrJuQLjvOasErNS7E2nqK7VuaixWICCTSDH8Rd9JyjoOfqd6SUZpQxrjeNJbkA5m6DWPWKQ4njf1gzsCjwOmU8tOhoK5eAGpH4UBexyMQGGZTv/5owQCVGpliwHEbYdrKyHU5iIMAaCZ2E6fGnj2iy6EA1VuzV3PiLw3i0ihuZhiwnzgxTt8WUUwCekUI6y9rGD4XgarczXXDGIRdlHPbnUPaYTctztqOm8CZqPhbHO164JMQBzUTyHnUPGeKJd0XxQTtSVd1RDeNUwxYTi72eOSJUiIDR4sv3f7NC3sMqJlA2qbC44ICoJI5dR5VzYQ3bgXkTr6c6XFWmQAu5h8rX8W0UYnH3LVxe5uFYUeydJOpnkeW9PuEftAWQmKGQ/8AqL7P+ocvUaVXMbhBbu3EGysY9N6XX7czTGGzEm8FXC2E9gS6GAZSGB2IMg+hFYTXk3COP3sIfqzmTnbPsn06HzFX/gfauxitFOS5zttv7vvD0+FPRIi0Y4w+B/8AK3/Sa8VwR+rX3/jXtOO/w7n+R/8ApNeL4Bfql99NYZbvKM2UXnTVzFTJbJOmppxgeAO+reEULHcUo4J8tSaWFwnPpczNaIkQnQAmnHDuzztq2g6U+tYC1ZHL30HieNDZBNZdP8SPUbLQp6d5LcNL+cY4DApaZT5irTxO+EsMx2Ck15k+PuFt/tL8jNXrtRcjAOYnwfjQ+KNUbk1m6kefWASiKbGn2lIvcczZyvJRr6utDfvFmmWnTqKBwlshWzbwg90k/lRllRB1H9/6q72lSRBoJyOLZma15neenxFZU3djqv8Af+qsotxEuUfOba4Wcr3bqJ8BKt499h3vlNYMA5DETA9rUjQ/6jNMe0+Kt22t3e8ylQ8LBOZypRYgaAAmqliuO3jcFlbiW1e2AGaQNpzlhzlY101rmV4m9ip+9f8AE7psArIKvSMsdw9mNu2o8W0eZbMNYir12bxi2kNliTctqWdgPDI1Kz11qvdn+Dpbt2Lt497fulQZacp1OmU5WjLObyprj8egtEklWcFTsBEnmdRoPmKxeJh8ciq2whKFNEJUdYgx+JN24znc/LypNxjCnRuW3vrvjXG0NtnTKWU2SMxlifGCFgDwaQTz0qThXFvpiCw+QNckJMhg+pzCBGUbGTzFL08Oc/MtbSbVTGBKXIO8AtWH55l9Vj3g86MWw+2Yn3VYeJcPFqwGYoRIZio1AChZA84OnORQtrjAK2bXdRnZmUtGbIB4WI3BPnTI16RTnWXcyaxhGRQj+0N/fr79CKiupN20P4x+IpvY4UcRcKscyqAWEkEzIAka8ifdQeMxlrChbd0gsHtw0a5RqzDnAjfzrVXGqaQS3aY7UDzS9/OXhn+ue3IadSJGk/hSTilnKCZJAJHSPWk1rjVq9jHEFGclkeAQTlRihEzsBqdBTHE4vJiVtjVLywwJ0DDmPd+FIlnBzKPl3lyq7Eyu4zGorQSBmMD860Lv61ZeH9mbZB7vxZk8OeWBg6nUc9J/Ck/HezFxLwi5lRkdoRJAYRCGdl1J01gbUzzwemkjl+esZ9gLozXGJjMwUTz02ppxziJS8LQtnJcBlwRCtBMEbgEDfrVRweK+j27lpLn1pLZLmqKHiNCRrBywSIMjpRnB+B3/AKJcvX8Y63r6lhJYm2B74J28Ow5UEk62k2FxLbgeG20twi68zJBJ9ZoP92mTKgTzkn86rPC+2N1FBvAw4kQhBQ953WU8tyDOwqDC8QZszJddrha4qu5di6ggaeHJAMLPVvOgV8rDWGRXW5lgx727UHQQQAfNjlHzIFNOCYTKC7bn8KqHEcNcZQNVYhWciN86A5gdGCgTppp51ZrfEu8sCHVhLBjGjLqJjby91J0admznfoIaoTltK52mYfSbmvtZT/tGtLQdKYcWwSN9ZaYQuhEHUzuJMD0oPCWs2YaSFJAPMiPCI5/pWoimml2HrEyQ5ABg7oDQV+zBzAwRsRoQfI1bMNZ7oMDbzyGHsidIOUtzzA6cqFwXDrJ7u6Azhmju/agEGNBzB68tajnDe0sKUZ9mu07XrV63eOZktMQ/UBSCDA3GnrSXs52Se4iBiFzLmUbkr18qJ4hir9gC1aWzbBDyW9m4B4iRlkgiJ1/CuxxxhcQpkBS34VygsJCkrJEwTc5EVKVnPwGxMpUoLY31EMxH0bCLyLfE0kxXa9m9hCB10qQ8JyWilyGvXmAQyWGpnw6eHKJnyoHGcKyIoF1UIW6WkZh9XJkAawRIk9POsupw2jVrGtWux85o0Ki0lABg13iLH2sx+Fd4G5OpozFYFVtF4JLW0K+ICHOUkDbMNR7jRFzADurSWlBJUNcZWBYHQFYPPXYdK0DhlFPwLaMrjxzArsLTlcJmUxvV04umfh2rBZVdT7tKpqcM+itD3Ha2TKMxgyADlMdD1ppxji965YVLdte5YLrm8eYyZA2CjQHnrXqytkpKRcAzLch6rMDqZVltfVmBJzKNPIGpbVsqPZb3T+TUXb7OXltELcLl3G6rK6QxjUEfpXHELndylvISoDMzKNswQadTM+6ukTiCEffpMY4Jge/3eZnbo/xb/vrKm77yT5Vur+20572d+37zr9qt4m/hwoEBbh+aj8A1U/tDZXLZOQz3QmG3JZtYjSNDVo/aNenEW5Y+G1eJ15hZHzMUr48iW0sgsTmw2befEAPCJGg8W1c+EWwPWavOfLkvp2l8xRtWOEWXZRlS1YjrJa1t6kmgv2jYEC0Mq5mz5rYgasUaF/i2kTQHalkv4HB2luAi3fw6XlBBIlDofMSD/eknbziJYMbLAjBgPc5ksLcKn8rFifIUv1lkYqbzzXEYa5ecMEnvAAgAyzBy6LOnikfOnvYngw/eNhLpAZNcqnMH8LNBIMT1+FGlgMdYXLFtHS2D/EUV/kXrOx0Lxdv4Xvafd8QE+8E0WwIkFyWuZcu2qrbtZrfhZgFB886+KD92qZ2X4XN2+zm5oJztGYkHxE784q3dp8Tbv5ELAHu7hAnnmAn4iknBHJZhAAa2Cx6Odx8BQfCRvC+IDaXDsvwdPG5JcswGY8vCDyiK827RuWxl1TcLi27KqtsADsPXnXpHZvHKllZdQxcsykgEDKQsiZEwIrzj6GX4q1pj7d3MT/CR3k1dFgS9rxp2Jw9tuKksobw3I5gGABp6SKs/HMFPELa2VgIFDQNFzTrHoaqn7PG/+5LlIICXAfjkHvJg++rZjMGLmLLD2u8HyIH5UVF1MG7ASyjAraZDn0RGHiPXLr05VA+Ca4c9u4o5HTMD7wdOVKe2fEV7tkJAJDHX7pYJPxJqXs3iO7w7I32GYKevgBqLeGVvraec2OIue9755uEENDXlVFG8Iq5QBE6ECrtgsKL2At3WOZu6JXxHRdRoIkyAvtSffXnvFbLd7iUUkN3byeohnYehAq8JjzY4UPslMEpHUEiFPxqbGXVgCDF3HOKquFtZCpc22caAjQDMCCCAQT5Ggf2e40ve7lVc5U8Rd5QKDuoAkEswESZ51TeDOQWH2my6awQxJKnnBirT+zTE5cVeMCO5cn3FCAPKaFksDeNVawe1vP6xr20vmxctd8siScqN/iW8wHdwYk6CZ6mt9nLjnCTYBeGuk5wFyiWaAoJ5aAa60F23xi4ixgLjGBctBpHJjkLGfLX4U2/ZoQExozZra3MqPybfb1GU++vMtypHT94HPoQYpw+NKqjOQltjlFxjAkglDHPUDTyqwt2YyrnC23YlTm9kwAAV5wDvG2utVNOH27t1EWDmOXLvlkgyByOp+Bq8XbN3uyiEhgI8QPTQ7a7T7qfxpa4uYnhco+GME7w4I3WUL4C+XmBBIB8/fVK7H4C8bthwVZHa4X5d3lLiG1liRB22jlV94hj+7w162reO3hs0kTqVcAx6rtXm/Y/jP/FYRVbx/XG4AoVW7xA2UAGNl6DWs+14z1vLrjOG99dUKAXt/WLc5AMSpXXk0MNtqA7Q9m8tm5fYAOHB31Cg5NI+8MunkOdOsdxgLexJWPqbVry0JYn3Q1Q9vb/1AXcFhPuK/wDdRaH+ovqJSofAfSU5+IkqUaWDLA1MgKZgc+e1OezuH77GZjBy27mYsJnOydRH2T8aq10kJI0aSNN4GsD10q2dicXOIcH2Tat688xZifdA/GtrFoopEgTLw7NzBrEnafNbunDEAi2822AjwMhIX3SBPkK54Rau3bmHUHIe8WTvIjX5TQ/a3Fu9+5e9lkfY7AoTlUjn7Apj2buZsXbPJV1jkSD+ZFXAy0CvlPE5qobzjHt3ZNruwxzAh2mIk6cvfUneFcOoVCSUUZQdJ6/7jJ8hXPb5zcGGfcQy7/bmCD5yBTXi2GK4WLSnOXtIeeVSULe4a1nOfcoPWOoPeNC14Jc8A7wDKDpGgPhj8/jXnnHMQ/0u8rExb0yr4UJ08R+8dfd5c/Q7HGpxFwN7PfGykcz3at+IaqF22IW/cdRHjCkkEAgRqDOu1Tgh7zUT2IJyaSHKn3U+FaqHv18qyt+w7THs0Kw2FwboNLrBQyeInTNowH99aMxlrB3QocPCjKIkaaaaelUrjvGbtvLasHKAxDOSCDB0gn728ctutGni+S2rXLgkuAFIUEpMT1Gkt8K47mAzqOQesfJwbBd8Lpu3ZEEA7AgQv2eXKt4fhuDRbi97dIu+3qRPLkOmnpVW4hxpiha2VR8pGXMGJIJmFgyPPQ60AO0F1UANzO51jJJjUEztEivAqTINNhL5fs4V7iv3twZX7wAEAZ9BJlZ2AFK+JcRwyYi5bSVuXVbM4iRO42G9JeA9pe8u91cVZOucmCdJAAj+5qr8e4kRiGK7bL/lnQ/CoYZhYQigJ4jrH1u9cYBCSpSdebL1/OKl7MYy59KKve8EGWPMbRvvVLPErh3Y0fw+4cpJMajXpNAall1jaVxUOWetYLD4a4SzYgsM9okEKBFrWAJ+0Y56RzrMbcQYsPaALNs/hJVYAgn4iqtgL9q1bl8qpAm4WBJJUMBkEtGu9c4vtNZtXba5W8YGYupXIJI0G5PP02maaRwViNWlZpacJ2VVUu5MRle4mWY9nxFiNH6ED3U4u9nXOANpMQly5kylycsajluNNKpfGeJ9ySgIDQTrtEHYz7U5YEc59VuM7R3QbduyEuOfsqpcsRpk8jz0q+ZYLlG0ttrspcIPeXkJdWViNwC5uEqTzDHTYAVNe4PfGKtuMQO7B1XOVL6EE5R4SdZOmsVXOJ4xreIsI2UnUtlMAApLBp2yyJB5g0HxriK2nsyO8Jlt4GU6CI9Z91TnG08aB3luxXZt3xL3GdcjhlgSDBQpvsdyTUvFMG1vB3LaKrJ3S2grEmFDHUtufaJ9wqmcYZ5VLJCypJMy24gAT76Ax3Gz3FvK+Z29vKfZaAQYPKfwqxZZTlON9px9KFkt3ilXEABTm1UlSCeW8084PwfF2LqXLJB7xfHtOQlcwht+WtVK2zque6S7E5hbLT1m4ykxzMepNWTE8dyKLiEscgA8REagEHXYaaDoKoCDvCFO0bYrs7ibzG2wRbFrvDZCwAA2oQaTvEzPOpuHYHG4dO4tABGYPmgaHTOxzSS2UFRAgaUnwvaxrlvPmcBRLQxMEct59DQw7U3UZL1xGCtojFpMSZC9PQ1NxuJTI3WXXg/Z/uMSmId9IllhiV9oJChZkyCZ1E+VXF+LW5IDagfdbp6fKvMrPaQsyXRdYqAQUzayTyH3vxAo65+0KwoaGZo0JXaTMDUipqMarXMqtPlrIcZxfiDzdS3n+k2kDQmqskqVMwFmW056UPjuzBtC2+EW4by3QV3Y5O6XlABi4WB20FBdqu1GdLV20XlCCC2hDZgdCDzAIPl61YcP2tF63bvW82UGXU/YKqWaeomNeciqEW3EsovtBcWcc+Z3tnPetmzcVkjwEAZhqBpA19dKlxfHMRiFtWGe0rBsrkqRmURCjQ5YK66mdKgHbhb31i6F1K5WO2XoAeczvRmC4jauvmMO/eZYgTbzBgp/UzVSxBGXpGaaJlPMBN9rG1oKcPcN7XKqgHWTqw0yxHMAa1mPwl9FVsKWzkgGIELlKkQw8zrW8HxZLvEMrGVMBFj7UDxnn1oW5xA/TwGZu7tjRVPtE280b8zlGtMHFVGFqn7QJwtHMDS001v38rQrD8DuXLJF17jO5liVzN4QdT4uYJPlTLC2HW3caxLO65FnwRpGcE9IoNu3K21AtWnLupbrlExJExoBM+lEjtDb7xkykN3aXEAYANmAcgGdwpJjnB8q97Yx8BOkG2DygON5FgcDi2W3avsxVX7wkw3izEkAyCZEa+tM7GLxneXAQ/dk3CvsHQIotqCNQQwY+8VvDcXtG+tvOSwBbJ4szQCAAp32LeeXzpJxDtM6kFWLKWkFIICzAOuu8b6io5ubTtK5GGvec2V4lYuBxmuqGzwcrHOygOY3BiROtHdoME+JCFVIg+Kd9dduuke8Uzw2JuXE0IzEwCNuWuuvP5Uh4Z2ha6WZJX6x1YHkFmG9YiY2mpXFclriWWgaqkQj9xXv/wAf84/7ayuv3q33x/furdM/mLQPsJ7TzbEYovhy6QUzqO6JC5YPtIJJCTpRNiyysc75EuaFg+bKYmdZOhOaT0iq9w+/bVLl1wZkALyIJ390bGir/ErWazIJDL4+pBLA6bBiPwFZGS2gmwtYEXbeF2+D3Po93GsVud0wR95mQM4jkZGuhijOx2CbGlkKKLNsT3hhShP2Q3MtHs7HfQ61LwLjS2sNiMOniSZYZdWbQLHkSoqHF9q7l3DGzpZ0gKDvprpGhI0E8zTBpjKCTvBhgDf7Mix+KwzuhSy+xQsjsCSkAEiIB1DSN6qeJc5td9vhTXg2ER2VGa6p1IgAHl1HPrVixfYFbiZrbMLm5zahjSz1UokBjJWhUxALKJR7Vsmm/DjlWMpaSNAATG5idJgGpbXCjbDZxlI0M9aa3OA30wwv2kW8qnMxtgOFYaSTuVjQjYTU5xU22k8pqIu29ouxAW3cDLZyKsF1uEXGkNzy5d9PCI0qHi2MVrpdgCvtKWLTDSVTUk+Hb3CpMOoztfxMqGMMEhizHXUE6A/lUGJxJt3fC2dWjUqJKcgRGhjQx50QRc7SW9iUXIt1GuJMqS0ZcwGb2TryInpTDBEpnWy1s3XMZpKsoJMlW5TpIBnpQXDcG2KLZsoRHkBvACDMoLgEggQdZGlA8dwnc3fq3W4rCVKktBBjKSQDmEV619JNyBeOcDg7ih7asrN3gWFYMczDKRM+zzkbxyqHFT3wBbPBAXKd3LxvEAFidfSswfFLdq4xw9q4xKlfE05XIguIURzgHblyqThbi47KUAdwEy6qiADoNpga8jrVlQk2l8wsBIBiC164xfVQco3YNoAunIGR5Clt9Lllla5bIOjAEQCOunKsxWGy3TbCnMWggzIPSffTRcLdOHYNlZUzSpuLMRGgnU6bDXapykdJSxJliHZOxeVbt7EMl51zQqgrJ2EHXTQe6q1ieMkL3TIJWULCZaPCTrOu3yp5jMdesrZe+hWFzZgsrBJEb6wRHrIpBxPDXblx2CqAZuaEeydc4G8Enl8BFO1aVPIuTeQzEbTnhl9bbHMdMreCD4iRAB10Gu9bfHOS7uoOkFY0E7ae6o7eEBjvJTQnO867QABPn+dY3hTKLiaEE5WI13k8j+XxpO2sqL2tOcLih3itMQQYAgHUdPhpU1hsjFnXKrGQp57kROsCd67vLbtnMJYXIaBC5SGkFWE6e4VpMWjp3bIuUa54CvI1nORudR020qxUqbGeAh9wvftEWYQISSjONVAC5gzROpiAJrdztOVw6WUQByCLhA9oHTlueU0qucadbgIAUbADUZTpHnp86FucU8RZQBvHMwWzVBniR0jfAYIl7VxCiAXAMrN4vb1aI2E89YFdcVt3MPecEhbjeIMHOoM+zGhG/tVD+9D3ouOqjMAQXWR4dmhhqDtpUWMYEjIyuFg5lU6GZkyJ93lVbQgItDOFYzub63ZBuIweZOYsRqp9xM11w3F3LV17h0V5zE667gRO9dYviSIfrrYYtqCDlIMmWEecCD0pazq5OsgxljkfTnrIiRvVWW8vmy7GM14u9xkbM2hChQQoCjU25EHxDPqdK7x+OzBFuuiBESyrIcxyBufUhSBMjYUpxF5UXKVzGZlfDl0I1HM6nyEGo8TaAVYgzE8t9Z/CoCGQX/WOb2Ki9YfD3Cwt2wob2XzK7nxSd5OkGIgVrgvE1s2rikhncsfGshfDE89dzt9lfcntWrTz7aPmGXXwZOZ2nfz5+VFnhxci8ohWJW2urG4yjWAJaPPaZFWy6So7iWPif7QlxHtW+4ypANpjDMNiYA1mfcaTWsfcZcyXDEH6sSpBJBfxLyYwZO9C3+E2gr21Y95nAViCFMR4chGcGTGs7VGfCoCsNPtDcwI0HSZoTJreMUibZLaRr/xH/ot/Of8AurKC/ej/AHj8ayvWhrHvF+dbiMhtrI9kgQQTtqIB1A3+8aVWGJOaMzAaaaAD5Ct1lMsNTMm5IEM4hj2e4WRBbzhcwQQpYKAzQNBLAnTmanweADL3jTCmD8NJrKyrLvJGpk3AgVYMpJIBAPlJOk8qsNni+ITUsCvQjWsrKz6yKx1Eco1GQeExXxvibXxAWW3IHMAT+VLsAt1yLdo92rAEhmKiTzPWT5VlZRqCBRlAla9RqjBmOs3dwdyz3iXBmuNGQjUSYJIPXQiOtc4Ds7ir6K62yUdozaSI0LQSDWVlM5BciURAz5TCrXCLrtmKd3aQGFnVsvtRvJ5nlRvc2Laa5rjJBKZotjqFIGbMJ38jWqyvU0D3vJYBItv5mZrWHttBBYaakb66e7zobhtq6cQttWNq4fCWPIbmfKOVbrKui2APnB2uRH/GcTbuXzbVyNkYsIUsBlzyJKkct9qnwuFsWkbD95dDknO+UEeHfw7xA3msrKdp0xUdmbeW5pt6G0Cw4uXPpFlybivLKw0zOktlE7SJ08hS/BXsTiHtC1bZyoyAhdFWRoW2AHU1lZUslsqwRJk+JwABey7k3EY+FPEJAMgz/elDcKwl26wtIo8ftPEhV5yY5DWsrKFjRkUsPOEoqHdQZbLNjC2MhRc5C5cx6nyoK86EmyEIGpJA3nnW6yueS/xEzZYgeEAWiNOGYdXJuveKj7CIATt4c7Egaa7V1xPCIi27mFzC3cDZpMmdPBy+FZWVtUbOjXHSYlUBWsIC1gFFfvZJYykEFAOZnQk8gPfW7CqMyrmysNZ0jXlprWVlBleoh+L4nadmfuWDHQQxGSB9kxqTvrUnDEtsWVVNxmXwZgZSSCWOUdNJ5TNarKgQgbMdZDiOHrcdbYdledQ6ZFE7xBJ9J3EV3isKYF1WBgR3YBlRMQREban1rdZRcoAJ8pPQwHFcULW1DqWaDBkjINgqqNOU++h8bfuXGUIpC2xlWBECZk/E61lZVaaAmCLEm0ZXGulUkzlWFZ2Cggk7czzHWl98ktMQPsjkB+dZWUSmoz2Ms7EbTf0o+Xw/rWVlZV+UnaU51TvP/9k="/>
          <p:cNvSpPr>
            <a:spLocks noChangeAspect="1" noChangeArrowheads="1"/>
          </p:cNvSpPr>
          <p:nvPr/>
        </p:nvSpPr>
        <p:spPr bwMode="auto">
          <a:xfrm>
            <a:off x="0" y="-838200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4" name="AutoShape 4" descr="data:image/jpeg;base64,/9j/4AAQSkZJRgABAQAAAQABAAD/2wCEAAkGBhQSERUUEhQWFBUWGRoaFxgYGR0YHBgYHBkYGBwVHBocHCYeHB0jHRoXHy8gIycpLCwsGB4xNTAqNSYrLCkBCQoKDgwOGg8PGjQkHyQsLDAqLCwsKiwsKiwsLCwsLCwsNCwsLCwsLCwsLCksLCwsLCwsLCwsLCwsLCwsLCwsLP/AABEIALgBEQMBIgACEQEDEQH/xAAcAAACAgMBAQAAAAAAAAAAAAAEBQMGAAECBwj/xABGEAACAQIEAwUEBwYEBQMFAAABAhEAAwQSITEFQVEGEyJhcTKBkaEUI0JSscHRBxVikuHwM3KCoiRDstLxU1TCFiVjg7P/xAAbAQACAwEBAQAAAAAAAAAAAAADBAECBQYAB//EADYRAAIBAgQEAwYFAwUAAAAAAAECAAMRBBIhMQUTQVEiYXEUIzKBsfAGFZGhwUJS0TNTcuHx/9oADAMBAAIRAxEAPwBBaxjAamdevrRNvHqdG0oJbJ6c/nWms6HSs1qSk6x4GG3eHI48LQfWllzht20ZWT6HcdK04K7EipLXGri7+IedVAqJ8Jv6yDY7zeKx7XWBZQkCIGg3JJjqSZoiw3Unyo3DY+zdgXFyk86IfggIHdMDQamLu3vBYy6UgossDtMNZJ1H51LexhuBRCgW1iQACRPMjc+dQ3cK9v2kNFY6zbRNLq3XeCQqkZBEwZA1kxHlR6ZDr4TBvoRcQTP51j3vOuK1dtfVM5dBlPsGczTrI0iNOtEpKSbCVqOLTi/i/DlAXcnNHi10jNO360ue35k/361yl/WnnAuGi+xXOlsZSSziQI16GDWoBcRNmsbyum35n+/fR3Bry27od1S6qgyriVOka6+c1vH4WDvmjny91QYdTOlCy5W1lwwdZpiGYnQeQ2A+NO+AdoWw5Cu2a381/pQfFuF9w4XvLbyAfq9QNJg6DXXao0sSp0mgVqCYhSlQaQgOXaW7j/AVxdsXbBGcbR9ryNIMXiU7i0hsqlxJztzYzz9KM4Dib+HtG/nttaDBGQnx7bgRJinHGuCpjbIv4YguBqNp8j51h0qj8Mbk1daZ2bt5GXZedY9RKhYJJ3j30yt2tN6h4PhncPC2z3Qlu8gFRMaTqdTtrRVxtydZ91dFSAK5os5ObKZDYRe9XvBmXMMwBiRO08q7xFte8YWxlTMcomYHSedcYSzmcAbkijsfw5rV023ygjfLB38xvVGbwfOHRfH8p1Ys86ne0CNj8a7sJlFTXLDKoZkAV5ytG8dOgobMVEZXWB8Qwlvw90GHhGbMQZbmR0FLjhDvvTgjStNhiZKqSFEsRsB1NCes17gTyoALEyt4nCNH9dqkwGBssfrmdAVaAkE5xtM7AzM05axUmF4YbkKiFyDMKNYga1alilvYiBrUTbQys27ai2zRMQIJMgzqd+lGWR50biOFLmOkVrDYAcppfFYynbtL0qTCZZSYBJAPyopcYbdvKgAcky+5yxsOlTWeFN6CpbnDgo61zdXF028O8Yy2N5Wr4YaiSedN8DhyyzMVDxHH5FgLSvAceKXPHoh38vOnnSpXo5kG0Ph6vLax6yz/AEDzrKJ+kp94fGsrG992M08w7yqX7SiCM0677b+tRmetN/o1s/aPwqN+H2QpJuMGEQMuhHOTuK6dMRmbLMNltrEGK9ZoO4Kc3cHbP/MHwoZ+HWz/AM0U2KggysjspoKLQEQVMHyqW1w9I/xAaLtYOFIDjXTlS5ZWNjCWIE1Z43cGjQ48xRGJs2GjvFNlmAKmZBB56GhfoI61HcwA60Dk091uD5TxJhlzhT93FpbV0feHt7z191VjiNwqcjqVPQiKZvaa3qjlSOhqWz2luEZMRbt31/iEN8RTlI16Yvo4/Q/4gHCHyleS3O221P8AB2HWwzKvhEB2kDLO086IXh+Eux3VxsOd8j6rPr/WsxnZq/AATvAdmt+L5DWnKWNok2Y5T2On/UXek1tNYHh072APEx0AHM9KGuYU27mVhBB1B3B867s8OdCCktDREag9I3phbw3fiACLomBzJG4raFIVqd+v1mU1Y4d9fh6+UU3Za5y1PPbpUmHma7OFZSQwIMkQR6T/AH50T+7yADr89utZBYU3sZrjxLcQniGDa2gtupUzJB0OorXB8XfssblhWYKJuAajLO7dPWsxbF7ebU5TBP4VEjQrAE66Ee/Y0XE0KdQFG1UiLqzAX6yzX+H2sahxGG0uR9bb5+sdfPnSDGBkbKwKmNjoetddmr72bjXLZIyiT0I6GnXE8GuPU4ixpeUfW2p1IH2l61mJm4dRCVDemx8J/t8j5djChlr1jbdd4gw7Qw0pxjEzlW5kCaXWrcKZGoPnI/v8qZcPdguYSCD4es76VoUEFT0lqj5Nesx30jmK7sapBny8vjXNhHusTudSSRTrhXDbgOYaEdKq6Zm8oUPZfOK0taE1wrHXz3p7e4Q/SOpJigLmFt2/aYsegoNUACw1kqxO8Xrl1kmeUCan4fYuKwYSnntWrvEI/wANAPPc0IcY5Pik1nPh67G6jL9YfOLQy9YRSczZjWWMQv2RFB4vGE6ldfIAfhXHD8aCSpB6iOvw2pLE8MqEEk3lkrC0eWgTvUt2zpQ+GxGlFNeEVyrhg0ITrEmNsDpS/EcKRhqBR3FcWFIoVuJKACZ+Hyrdwq1yl0l7r1g37iToa1Rf72Tz+FZTdsV2nr0+84t4VsxywyyYOZJI6kBjBrq5hiwIgk+WtdcPAcZoGbnoNf4vXr8aluWCPaUQZ9/L8a2cTgiMYKSDUmAQsV1iTE8JuA+FHbSTCN4d9DpSy/hHB1Rh6qR+VPrhKghSQDvBI9Dp5xS+zxW8HC97dAMgjvHggiCIJityvgDTOukWLMDYyXBcOuXB9Xbd43hSYn0FGtwe8qktZuADUkoQB57VzjcKbdxkUswUkT6VP3hCgSYY6gk9KzqeGzsVEIWNhaAwehreJtFTHkDoZ3E/Hyom0YJ1fYfaPnQ2Ifw5padycxpxOGtkItr/AAJ65ibGOzNlWSYJgdAJJ+ANCWMzEAHfSiL18sxlrh6S5O+9GdnUVroDAkEOYJ5hHI+YFaY4Y4pAgd7/ACiZY3keGwJYEtdt2wDEsTqdDAAUnmKYcMxNzDXA9rGWARyzsB8Dbilt2+Aq+2OWh3/r51LiMM6Kjuzi3dDG0M3ihTlJOm00ucGjvy7a/KUzsNROV4veZyweWDF8wOs9a7t3ry5b87ucrSJzDUmN/fUeEw2cyrN08Wu9a4hgXS4glcuUwRpszdeZj5ithcMMPSPMGvSStIMMxHSNUGIxLG5o+pnxLM6SYLT0q4DtC1uwi3cErog1Yx8ZggVQxhweZ+X6VNZtypRdSSsevwrnqvDvansRDJcAKsuljtLgspDYdrS3BDZdQwB20PWu7eB4Zd9lgCddWI/GqBhAWzA6QYPqOR+NHrw8HmPgKyMXwK4zUqjqPXSFD5TqJfsN2bsojrafw3AA2oMgGdDyqHBdjTZuC7aZwwMjmD5EcwaoeID2VzI5EdDEU3wvH8SqpmaQwgZt+vLypNODY5kYGsWsNB93hBluSB6yycT7OPduPceQWMmFgCBFc2eCGEUtIQEKIGxMnXn6mh8Hx24faA9xpjg+MKXymQen9/3rSlP8yoMEINuu38TzBG1IhPCuBZCVJmTOwBE+e8eVW/CYRUUAa6amkVrF5m0I+NTjim6g6jod63Wqsnxj0ixW+01xnDzO8fKqti8J0X51Y/pBaDNB4ixInroPdH60I4klboJZVtvKtcw7fdoZ7Lfdq2JZiemoOtQtw7cxpPX++lXfENygwGvWGUKDKliLDR7ND4K0wubVdHwUrly+Y1HPrpUFjBIPatmR/H/SKWxOL8FtNR5ywQXvAcNa12otrVMBYXSFK9dZ/IUQMOkeKT0iK4Kq16lriEJlB4/7QFLe+ZVYKWAYQwHPyNXbiWFsltUfbeVj3iKVYm9CjKkQN9PnXb8LSoKFwNh+sg2bSVXuT91vhWU++mXKymfaKn9v7ynLWRdmLW46GmvHmyWxUXALtpbN+6SwFt4OYAawDAg60P2sxlu5Yw7hyBcJIGWfZGoOvImuibEo/Ghb4b2P/K17etoQsFGkRtxDWCNOtS2rId1brr751/WleKsrujzHKCIPPflR/Bb3iifxrX4wBkDL5xQVA5jzFtL3WHNzB8pP61H3AZdtZEH361Let7Cd/wBax7WUpDAiTtPQ9RWRgHWpmvuLfWHUAEAzi1klMy9J1jn+nWhs9uLsiVyNlHqwip3wcycyiYiZ10jTSq4Rm0lRoNcx8twRpWtTqIahH38UhqioTadYlbZS1lUgnNMmftemtZZvLZvsSDAF0ARsWV0HzIqK4wGUSGyjkdNWJ6Vq8pvPcZRsGc/5RLGtBWApm+1n+sXcgrIbGGa5cS2pHiaPTXVvdVj/AGjFQ+HRdFt2oHpmr0jslwa0MJh2Nq3m7pCTkWSSoJMxNM8VwSxcIL2bTf5kU/iK5lcSFr8wiLna0+fLWKIGjRqD/fWjb2OzxPL9TXuB7K4Q74ayf/1r+lZ/9J4T/wBtZ/kX9K1anGQykBfnCLUIGW+k8XtXBEV3hrwW4vkZr2X/AOkcH/7a1/KKVcdwXDcIs3MPbLkeFFHiPz0HmazsPjhRbMReWWplIInn2PxIciBUthdKPvcVtuT3eEsWxy9pj+IHyoYYgr9lD5Ff0oeN4glawUWAjDM1RsxEiuRsdRRGLvqe5A0hv/iaNwfGcNtfwin+K2zA/wApb8DVtwPAMBfUPaRWA6M0qehGbQ+Rq+Hx6CnkI1kc3ICCN5UbJA2/v+lMcMyjUwDz61aB2Xw42t/7m/Wtns5Ymch/mb9aRZiXzecDzBKxg77d8x+zBgTGs1xwW8/e3WLeyWy+TSfwqzt2bsTOUz5sT8ia2eAWQpULAPn1omIcVgNJUuIiscUOQSNfCZkazBor94DIpP3iI/lqS/2asgaKduvSqjw+9K6nZkJ9c3/iqYfDIzi4llYEy0fSRkJ8z+MUT3wmPfVWv4gmyQDrnb/+lcXeItb8RJjb4z+lP/l9Ma+n1jeVQd5axd2Omn6xXbYXxR5T/wBI/Oq5huL+FS3MTr5mrPdx47xV+8GHytH+nvrAxPD0LWO0gEjacnDwamxSaD/KK4vYxWuEDlpXd95HoIr51jaS0XdPPT9ZYk3BiDFCXjypdjMNKxXWNxuW8Z250fiLP1OcdJr6xwkrTwSZhoVlw3SKf3Va6t8qyo/pB61lA9jp9j+s9eVfFY9snc6ZM5uRGuYiNTzHT1qF8UxtrbMZUZmGmssACJ6aVwFzNWXfLaupUUOeGy9b/PvEi5veav3SWkgDNOwgb6GNtCOVMOzFmcVbB+8s/wAwmgL1sQms+E+7xNTLs/cK3g43H47UvxTEBxYbCVpDMbx7bYMzEmNztM67UTcsTbmNdPmW/Sh7eGMU1iLGpG6//OudSkVomtTaxv8AzHguovK5x+4UROUj8zVcN4ENIAJCwF0GhEmPQfGrjxzhhvtYVeaD5kmqx+7CT5CQfhp+FdBwkrVpjMddPrK1KJJ0nVkWlNqQGzrDTPhJdhm0O4EGswGHHeYhUMqLVwKfKQo/GgL2FIaOvs/DT500wFrKCRp4QD58yPlWs1IZTr0P1gGTMCCLWntfArOXDWB0tIP9oo11qPhi/U2v8if9IqcrXFsfEYoZGBW4rvLWZaiVi7jfFBhrD3SJj2R1Y6D9fdXly8PxGLe5fylyWgkwNuQHlV3/AGg3ot2U5tc0ExqBA+ZplwTCrbtrbGwHxPM/HWqkZoRDlF55hew72jDoVrRcV6bxXhFq+Mrr79j6zVdxfYGTKuFGkQJnzNLVKDf0xlKy/wBUqciiOHcSbD3BctmI9ocmXmpFODwJbMzLHqaW8Qw4Kll5bihZGp6mHzK+k9Rw18XEV11VgCPfXZWkH7P7hODAJnK7Aemhj51YTWgpuLzOYZSRI8lacVJFcNVpSDX00NeVM0W1bTxMREfdIM/7q9YxHsn0NeR6NYtCdQ7T78kfhWngKeckffWEprmNhC8GdQpbKCCw056sB8edQnihKMCZMrE/6qVd4TtuDA/miiuIYFrbCdiCfmK2Uw+gDb6fsY0KdxcCHJxFhagOIMysezB01I5+VbTiLd6CG2VhrGnsn8qX8PwpZlWfbP4kinGFwCHvS2pXQRzpV6NM7feskUrqSI44Tje8hwdzBHQjf9ad35C+6aqXZFpLDoaumMHhH+UV8j/EWEOHxb3OxFvnCHoJ5txPiJN65IXQ5RoBJIn3wB+FM+D9oC1l7TssvbYoTAggElT0mNP61WuJsGxDD7IY7dTufwHupaj6AHavreGwVPEcPWnexyjXsYqrBXa4jr95eYrKA7yspT8uP+7L83ygdtt609yiRwpT9oz7q2OEgT4vT2ZHzrWTDrnJJ0mcuMpn/wAhPErNtEtwQT6nbr8aP7J4QszGNNPOlNzBytqXPhVuknxtrV07A8NGR9SZbn6VzXHGqU8O7gekbwVVC1o3XBgAaUl7S4sW0jaeU89f61djgx51512wZXv5czQvpvXH8EOJxVblt8O52jr1Anik/C+0VvvLReRkRVmdNAfKo8Qg7p2UTLKfcA0/jSFrPR2A6aU04TiQpykmPPWvotPCrSXmKNRbT01gFxq31MjxOKQ3rBA0RUzbepmowNCeutMeJdn/APmIfDzEc+tBvhSF3B5UJ6xZbrtsZSpWzG09pwYi2n+VfwFS1zaEKPQfhXVYsXM3WVqKwmvSsonaom7xHCIPZUMfeCZ8jECrRhLMUDcwSnFKwWQiuVcGQWdvEvqPzqPiuJAJVrl1DBKi0DJH3pAOg84FTsJca2EaX5HKozc0MVTcF2huLcA757ltjobi69JzCnvEuInDoWffNp5mN/lQhWUgntCmkRYRdxwEsQAdPWkV+3CtXdzFvcOZsRlJ1ClSB8SK6tEuCGieZGx86UaqKm0cRCksH7O8UO5e2SAe8JUTqQVEwOcRVtiqF2H4We/DEHwZiemoyj869Aim6BOQXiVcAObSMiuCKlJrgijwEHvjwn0P4V4mmkBTIkSYjryNe24n2W9D+BrxLCDQEgn08vdT2DrmiSRLoSDcRvhcHbF9AW8JVSZj2isn51zxjHkoV8JMrsQdPFOoPpSsPG4PL4Dp/fOuT4jIBA/i3+VbFEl1ux+7xz2g2sIxwzkqjqFGRYOq7gnlM1Hwq+7OcsT4tyo+yep9KxkFq0v2i7SMuui/e5gGflQOFvBM2ZGM/dEkaEfnQaTHXLrr/MBVqkKbHpHXY26ReZTz8wfwNX3E3PAT0Fea9lZGJWFaD5V6bisOe5OnI/hXzz8XIWxisetrxik2ZRPKMNhLj3i4QkBiZgEc9K1hOBEgFqsvCMEtvPpBidun/mosVeCDXSuupYt2o5aI6RYD3jFoF+516Vld/vdPvCspfPiOxhbrBsMx6fM/pR1x/D/U/mKXBo+yPitZ3xKmMvpmE/ANXVMTvMFXVBtF/Eb0ZT/C5/3nnV6/ZyT3BLRqT5++qVjP8JZ2Ibz+0fM1fv2cYb/hVkk6nfkJ0A8q4r8X1nTCqFOhM1eHAWYmP+J44WrLMemnrXlWIRmYsdSTNXTtvi9RaGwEn8qpj4kK2VvdXMcDxFfChiNz9J01Hh9KtRDVeshFo1IlqiRlI5V2mDB1rpl49XGh+k8/AsORcfWMeE8QyiG1XbWt8b4dCBk1UsPdvUNuz4RReF4h3ZVW1VmA9K1K+dqIrJuQLjvOasErNS7E2nqK7VuaixWICCTSDH8Rd9JyjoOfqd6SUZpQxrjeNJbkA5m6DWPWKQ4njf1gzsCjwOmU8tOhoK5eAGpH4UBexyMQGGZTv/5owQCVGpliwHEbYdrKyHU5iIMAaCZ2E6fGnj2iy6EA1VuzV3PiLw3i0ihuZhiwnzgxTt8WUUwCekUI6y9rGD4XgarczXXDGIRdlHPbnUPaYTctztqOm8CZqPhbHO164JMQBzUTyHnUPGeKJd0XxQTtSVd1RDeNUwxYTi72eOSJUiIDR4sv3f7NC3sMqJlA2qbC44ICoJI5dR5VzYQ3bgXkTr6c6XFWmQAu5h8rX8W0UYnH3LVxe5uFYUeydJOpnkeW9PuEftAWQmKGQ/8AqL7P+ocvUaVXMbhBbu3EGysY9N6XX7czTGGzEm8FXC2E9gS6GAZSGB2IMg+hFYTXk3COP3sIfqzmTnbPsn06HzFX/gfauxitFOS5zttv7vvD0+FPRIi0Y4w+B/8AK3/Sa8VwR+rX3/jXtOO/w7n+R/8ApNeL4Bfql99NYZbvKM2UXnTVzFTJbJOmppxgeAO+reEULHcUo4J8tSaWFwnPpczNaIkQnQAmnHDuzztq2g6U+tYC1ZHL30HieNDZBNZdP8SPUbLQp6d5LcNL+cY4DApaZT5irTxO+EsMx2Ck15k+PuFt/tL8jNXrtRcjAOYnwfjQ+KNUbk1m6kefWASiKbGn2lIvcczZyvJRr6utDfvFmmWnTqKBwlshWzbwg90k/lRllRB1H9/6q72lSRBoJyOLZma15neenxFZU3djqv8Af+qsotxEuUfOba4Wcr3bqJ8BKt499h3vlNYMA5DETA9rUjQ/6jNMe0+Kt22t3e8ylQ8LBOZypRYgaAAmqliuO3jcFlbiW1e2AGaQNpzlhzlY101rmV4m9ip+9f8AE7psArIKvSMsdw9mNu2o8W0eZbMNYir12bxi2kNliTctqWdgPDI1Kz11qvdn+Dpbt2Lt497fulQZacp1OmU5WjLObyprj8egtEklWcFTsBEnmdRoPmKxeJh8ciq2whKFNEJUdYgx+JN24znc/LypNxjCnRuW3vrvjXG0NtnTKWU2SMxlifGCFgDwaQTz0qThXFvpiCw+QNckJMhg+pzCBGUbGTzFL08Oc/MtbSbVTGBKXIO8AtWH55l9Vj3g86MWw+2Yn3VYeJcPFqwGYoRIZio1AChZA84OnORQtrjAK2bXdRnZmUtGbIB4WI3BPnTI16RTnWXcyaxhGRQj+0N/fr79CKiupN20P4x+IpvY4UcRcKscyqAWEkEzIAka8ifdQeMxlrChbd0gsHtw0a5RqzDnAjfzrVXGqaQS3aY7UDzS9/OXhn+ue3IadSJGk/hSTilnKCZJAJHSPWk1rjVq9jHEFGclkeAQTlRihEzsBqdBTHE4vJiVtjVLywwJ0DDmPd+FIlnBzKPl3lyq7Eyu4zGorQSBmMD860Lv61ZeH9mbZB7vxZk8OeWBg6nUc9J/Ck/HezFxLwi5lRkdoRJAYRCGdl1J01gbUzzwemkjl+esZ9gLozXGJjMwUTz02ppxziJS8LQtnJcBlwRCtBMEbgEDfrVRweK+j27lpLn1pLZLmqKHiNCRrBywSIMjpRnB+B3/AKJcvX8Y63r6lhJYm2B74J28Ow5UEk62k2FxLbgeG20twi68zJBJ9ZoP92mTKgTzkn86rPC+2N1FBvAw4kQhBQ953WU8tyDOwqDC8QZszJddrha4qu5di6ggaeHJAMLPVvOgV8rDWGRXW5lgx727UHQQQAfNjlHzIFNOCYTKC7bn8KqHEcNcZQNVYhWciN86A5gdGCgTppp51ZrfEu8sCHVhLBjGjLqJjby91J0admznfoIaoTltK52mYfSbmvtZT/tGtLQdKYcWwSN9ZaYQuhEHUzuJMD0oPCWs2YaSFJAPMiPCI5/pWoimml2HrEyQ5ABg7oDQV+zBzAwRsRoQfI1bMNZ7oMDbzyGHsidIOUtzzA6cqFwXDrJ7u6Azhmju/agEGNBzB68tajnDe0sKUZ9mu07XrV63eOZktMQ/UBSCDA3GnrSXs52Se4iBiFzLmUbkr18qJ4hir9gC1aWzbBDyW9m4B4iRlkgiJ1/CuxxxhcQpkBS34VygsJCkrJEwTc5EVKVnPwGxMpUoLY31EMxH0bCLyLfE0kxXa9m9hCB10qQ8JyWilyGvXmAQyWGpnw6eHKJnyoHGcKyIoF1UIW6WkZh9XJkAawRIk9POsupw2jVrGtWux85o0Ki0lABg13iLH2sx+Fd4G5OpozFYFVtF4JLW0K+ICHOUkDbMNR7jRFzADurSWlBJUNcZWBYHQFYPPXYdK0DhlFPwLaMrjxzArsLTlcJmUxvV04umfh2rBZVdT7tKpqcM+itD3Ha2TKMxgyADlMdD1ppxji965YVLdte5YLrm8eYyZA2CjQHnrXqytkpKRcAzLch6rMDqZVltfVmBJzKNPIGpbVsqPZb3T+TUXb7OXltELcLl3G6rK6QxjUEfpXHELndylvISoDMzKNswQadTM+6ukTiCEffpMY4Jge/3eZnbo/xb/vrKm77yT5Vur+20572d+37zr9qt4m/hwoEBbh+aj8A1U/tDZXLZOQz3QmG3JZtYjSNDVo/aNenEW5Y+G1eJ15hZHzMUr48iW0sgsTmw2befEAPCJGg8W1c+EWwPWavOfLkvp2l8xRtWOEWXZRlS1YjrJa1t6kmgv2jYEC0Mq5mz5rYgasUaF/i2kTQHalkv4HB2luAi3fw6XlBBIlDofMSD/eknbziJYMbLAjBgPc5ksLcKn8rFifIUv1lkYqbzzXEYa5ecMEnvAAgAyzBy6LOnikfOnvYngw/eNhLpAZNcqnMH8LNBIMT1+FGlgMdYXLFtHS2D/EUV/kXrOx0Lxdv4Xvafd8QE+8E0WwIkFyWuZcu2qrbtZrfhZgFB886+KD92qZ2X4XN2+zm5oJztGYkHxE784q3dp8Tbv5ELAHu7hAnnmAn4iknBHJZhAAa2Cx6Odx8BQfCRvC+IDaXDsvwdPG5JcswGY8vCDyiK827RuWxl1TcLi27KqtsADsPXnXpHZvHKllZdQxcsykgEDKQsiZEwIrzj6GX4q1pj7d3MT/CR3k1dFgS9rxp2Jw9tuKksobw3I5gGABp6SKs/HMFPELa2VgIFDQNFzTrHoaqn7PG/+5LlIICXAfjkHvJg++rZjMGLmLLD2u8HyIH5UVF1MG7ASyjAraZDn0RGHiPXLr05VA+Ca4c9u4o5HTMD7wdOVKe2fEV7tkJAJDHX7pYJPxJqXs3iO7w7I32GYKevgBqLeGVvraec2OIue9755uEENDXlVFG8Iq5QBE6ECrtgsKL2At3WOZu6JXxHRdRoIkyAvtSffXnvFbLd7iUUkN3byeohnYehAq8JjzY4UPslMEpHUEiFPxqbGXVgCDF3HOKquFtZCpc22caAjQDMCCCAQT5Ggf2e40ve7lVc5U8Rd5QKDuoAkEswESZ51TeDOQWH2my6awQxJKnnBirT+zTE5cVeMCO5cn3FCAPKaFksDeNVawe1vP6xr20vmxctd8siScqN/iW8wHdwYk6CZ6mt9nLjnCTYBeGuk5wFyiWaAoJ5aAa60F23xi4ixgLjGBctBpHJjkLGfLX4U2/ZoQExozZra3MqPybfb1GU++vMtypHT94HPoQYpw+NKqjOQltjlFxjAkglDHPUDTyqwt2YyrnC23YlTm9kwAAV5wDvG2utVNOH27t1EWDmOXLvlkgyByOp+Bq8XbN3uyiEhgI8QPTQ7a7T7qfxpa4uYnhco+GME7w4I3WUL4C+XmBBIB8/fVK7H4C8bthwVZHa4X5d3lLiG1liRB22jlV94hj+7w162reO3hs0kTqVcAx6rtXm/Y/jP/FYRVbx/XG4AoVW7xA2UAGNl6DWs+14z1vLrjOG99dUKAXt/WLc5AMSpXXk0MNtqA7Q9m8tm5fYAOHB31Cg5NI+8MunkOdOsdxgLexJWPqbVry0JYn3Q1Q9vb/1AXcFhPuK/wDdRaH+ovqJSofAfSU5+IkqUaWDLA1MgKZgc+e1OezuH77GZjBy27mYsJnOydRH2T8aq10kJI0aSNN4GsD10q2dicXOIcH2Tat688xZifdA/GtrFoopEgTLw7NzBrEnafNbunDEAi2822AjwMhIX3SBPkK54Rau3bmHUHIe8WTvIjX5TQ/a3Fu9+5e9lkfY7AoTlUjn7Apj2buZsXbPJV1jkSD+ZFXAy0CvlPE5qobzjHt3ZNruwxzAh2mIk6cvfUneFcOoVCSUUZQdJ6/7jJ8hXPb5zcGGfcQy7/bmCD5yBTXi2GK4WLSnOXtIeeVSULe4a1nOfcoPWOoPeNC14Jc8A7wDKDpGgPhj8/jXnnHMQ/0u8rExb0yr4UJ08R+8dfd5c/Q7HGpxFwN7PfGykcz3at+IaqF22IW/cdRHjCkkEAgRqDOu1Tgh7zUT2IJyaSHKn3U+FaqHv18qyt+w7THs0Kw2FwboNLrBQyeInTNowH99aMxlrB3QocPCjKIkaaaaelUrjvGbtvLasHKAxDOSCDB0gn728ctutGni+S2rXLgkuAFIUEpMT1Gkt8K47mAzqOQesfJwbBd8Lpu3ZEEA7AgQv2eXKt4fhuDRbi97dIu+3qRPLkOmnpVW4hxpiha2VR8pGXMGJIJmFgyPPQ60AO0F1UANzO51jJJjUEztEivAqTINNhL5fs4V7iv3twZX7wAEAZ9BJlZ2AFK+JcRwyYi5bSVuXVbM4iRO42G9JeA9pe8u91cVZOucmCdJAAj+5qr8e4kRiGK7bL/lnQ/CoYZhYQigJ4jrH1u9cYBCSpSdebL1/OKl7MYy59KKve8EGWPMbRvvVLPErh3Y0fw+4cpJMajXpNAall1jaVxUOWetYLD4a4SzYgsM9okEKBFrWAJ+0Y56RzrMbcQYsPaALNs/hJVYAgn4iqtgL9q1bl8qpAm4WBJJUMBkEtGu9c4vtNZtXba5W8YGYupXIJI0G5PP02maaRwViNWlZpacJ2VVUu5MRle4mWY9nxFiNH6ED3U4u9nXOANpMQly5kylycsajluNNKpfGeJ9ySgIDQTrtEHYz7U5YEc59VuM7R3QbduyEuOfsqpcsRpk8jz0q+ZYLlG0ttrspcIPeXkJdWViNwC5uEqTzDHTYAVNe4PfGKtuMQO7B1XOVL6EE5R4SdZOmsVXOJ4xreIsI2UnUtlMAApLBp2yyJB5g0HxriK2nsyO8Jlt4GU6CI9Z91TnG08aB3luxXZt3xL3GdcjhlgSDBQpvsdyTUvFMG1vB3LaKrJ3S2grEmFDHUtufaJ9wqmcYZ5VLJCypJMy24gAT76Ax3Gz3FvK+Z29vKfZaAQYPKfwqxZZTlON9px9KFkt3ilXEABTm1UlSCeW8084PwfF2LqXLJB7xfHtOQlcwht+WtVK2zque6S7E5hbLT1m4ykxzMepNWTE8dyKLiEscgA8REagEHXYaaDoKoCDvCFO0bYrs7ibzG2wRbFrvDZCwAA2oQaTvEzPOpuHYHG4dO4tABGYPmgaHTOxzSS2UFRAgaUnwvaxrlvPmcBRLQxMEct59DQw7U3UZL1xGCtojFpMSZC9PQ1NxuJTI3WXXg/Z/uMSmId9IllhiV9oJChZkyCZ1E+VXF+LW5IDagfdbp6fKvMrPaQsyXRdYqAQUzayTyH3vxAo65+0KwoaGZo0JXaTMDUipqMarXMqtPlrIcZxfiDzdS3n+k2kDQmqskqVMwFmW056UPjuzBtC2+EW4by3QV3Y5O6XlABi4WB20FBdqu1GdLV20XlCCC2hDZgdCDzAIPl61YcP2tF63bvW82UGXU/YKqWaeomNeciqEW3EsovtBcWcc+Z3tnPetmzcVkjwEAZhqBpA19dKlxfHMRiFtWGe0rBsrkqRmURCjQ5YK66mdKgHbhb31i6F1K5WO2XoAeczvRmC4jauvmMO/eZYgTbzBgp/UzVSxBGXpGaaJlPMBN9rG1oKcPcN7XKqgHWTqw0yxHMAa1mPwl9FVsKWzkgGIELlKkQw8zrW8HxZLvEMrGVMBFj7UDxnn1oW5xA/TwGZu7tjRVPtE280b8zlGtMHFVGFqn7QJwtHMDS001v38rQrD8DuXLJF17jO5liVzN4QdT4uYJPlTLC2HW3caxLO65FnwRpGcE9IoNu3K21AtWnLupbrlExJExoBM+lEjtDb7xkykN3aXEAYANmAcgGdwpJjnB8q97Yx8BOkG2DygON5FgcDi2W3avsxVX7wkw3izEkAyCZEa+tM7GLxneXAQ/dk3CvsHQIotqCNQQwY+8VvDcXtG+tvOSwBbJ4szQCAAp32LeeXzpJxDtM6kFWLKWkFIICzAOuu8b6io5ubTtK5GGvec2V4lYuBxmuqGzwcrHOygOY3BiROtHdoME+JCFVIg+Kd9dduuke8Uzw2JuXE0IzEwCNuWuuvP5Uh4Z2ha6WZJX6x1YHkFmG9YiY2mpXFclriWWgaqkQj9xXv/wAf84/7ayuv3q33x/furdM/mLQPsJ7TzbEYovhy6QUzqO6JC5YPtIJJCTpRNiyysc75EuaFg+bKYmdZOhOaT0iq9w+/bVLl1wZkALyIJ390bGir/ErWazIJDL4+pBLA6bBiPwFZGS2gmwtYEXbeF2+D3Po93GsVud0wR95mQM4jkZGuhijOx2CbGlkKKLNsT3hhShP2Q3MtHs7HfQ61LwLjS2sNiMOniSZYZdWbQLHkSoqHF9q7l3DGzpZ0gKDvprpGhI0E8zTBpjKCTvBhgDf7Mix+KwzuhSy+xQsjsCSkAEiIB1DSN6qeJc5td9vhTXg2ER2VGa6p1IgAHl1HPrVixfYFbiZrbMLm5zahjSz1UokBjJWhUxALKJR7Vsmm/DjlWMpaSNAATG5idJgGpbXCjbDZxlI0M9aa3OA30wwv2kW8qnMxtgOFYaSTuVjQjYTU5xU22k8pqIu29ouxAW3cDLZyKsF1uEXGkNzy5d9PCI0qHi2MVrpdgCvtKWLTDSVTUk+Hb3CpMOoztfxMqGMMEhizHXUE6A/lUGJxJt3fC2dWjUqJKcgRGhjQx50QRc7SW9iUXIt1GuJMqS0ZcwGb2TryInpTDBEpnWy1s3XMZpKsoJMlW5TpIBnpQXDcG2KLZsoRHkBvACDMoLgEggQdZGlA8dwnc3fq3W4rCVKktBBjKSQDmEV619JNyBeOcDg7ih7asrN3gWFYMczDKRM+zzkbxyqHFT3wBbPBAXKd3LxvEAFidfSswfFLdq4xw9q4xKlfE05XIguIURzgHblyqThbi47KUAdwEy6qiADoNpga8jrVlQk2l8wsBIBiC164xfVQco3YNoAunIGR5Clt9Lllla5bIOjAEQCOunKsxWGy3TbCnMWggzIPSffTRcLdOHYNlZUzSpuLMRGgnU6bDXapykdJSxJliHZOxeVbt7EMl51zQqgrJ2EHXTQe6q1ieMkL3TIJWULCZaPCTrOu3yp5jMdesrZe+hWFzZgsrBJEb6wRHrIpBxPDXblx2CqAZuaEeydc4G8Enl8BFO1aVPIuTeQzEbTnhl9bbHMdMreCD4iRAB10Gu9bfHOS7uoOkFY0E7ae6o7eEBjvJTQnO867QABPn+dY3hTKLiaEE5WI13k8j+XxpO2sqL2tOcLih3itMQQYAgHUdPhpU1hsjFnXKrGQp57kROsCd67vLbtnMJYXIaBC5SGkFWE6e4VpMWjp3bIuUa54CvI1nORudR020qxUqbGeAh9wvftEWYQISSjONVAC5gzROpiAJrdztOVw6WUQByCLhA9oHTlueU0qucadbgIAUbADUZTpHnp86FucU8RZQBvHMwWzVBniR0jfAYIl7VxCiAXAMrN4vb1aI2E89YFdcVt3MPecEhbjeIMHOoM+zGhG/tVD+9D3ouOqjMAQXWR4dmhhqDtpUWMYEjIyuFg5lU6GZkyJ93lVbQgItDOFYzub63ZBuIweZOYsRqp9xM11w3F3LV17h0V5zE667gRO9dYviSIfrrYYtqCDlIMmWEecCD0pazq5OsgxljkfTnrIiRvVWW8vmy7GM14u9xkbM2hChQQoCjU25EHxDPqdK7x+OzBFuuiBESyrIcxyBufUhSBMjYUpxF5UXKVzGZlfDl0I1HM6nyEGo8TaAVYgzE8t9Z/CoCGQX/WOb2Ki9YfD3Cwt2wob2XzK7nxSd5OkGIgVrgvE1s2rikhncsfGshfDE89dzt9lfcntWrTz7aPmGXXwZOZ2nfz5+VFnhxci8ohWJW2urG4yjWAJaPPaZFWy6So7iWPif7QlxHtW+4ypANpjDMNiYA1mfcaTWsfcZcyXDEH6sSpBJBfxLyYwZO9C3+E2gr21Y95nAViCFMR4chGcGTGs7VGfCoCsNPtDcwI0HSZoTJreMUibZLaRr/xH/ot/Of8AurKC/ej/AHj8ayvWhrHvF+dbiMhtrI9kgQQTtqIB1A3+8aVWGJOaMzAaaaAD5Ct1lMsNTMm5IEM4hj2e4WRBbzhcwQQpYKAzQNBLAnTmanweADL3jTCmD8NJrKyrLvJGpk3AgVYMpJIBAPlJOk8qsNni+ITUsCvQjWsrKz6yKx1Eco1GQeExXxvibXxAWW3IHMAT+VLsAt1yLdo92rAEhmKiTzPWT5VlZRqCBRlAla9RqjBmOs3dwdyz3iXBmuNGQjUSYJIPXQiOtc4Ds7ir6K62yUdozaSI0LQSDWVlM5BciURAz5TCrXCLrtmKd3aQGFnVsvtRvJ5nlRvc2Laa5rjJBKZotjqFIGbMJ38jWqyvU0D3vJYBItv5mZrWHttBBYaakb66e7zobhtq6cQttWNq4fCWPIbmfKOVbrKui2APnB2uRH/GcTbuXzbVyNkYsIUsBlzyJKkct9qnwuFsWkbD95dDknO+UEeHfw7xA3msrKdp0xUdmbeW5pt6G0Cw4uXPpFlybivLKw0zOktlE7SJ08hS/BXsTiHtC1bZyoyAhdFWRoW2AHU1lZUslsqwRJk+JwABey7k3EY+FPEJAMgz/elDcKwl26wtIo8ftPEhV5yY5DWsrKFjRkUsPOEoqHdQZbLNjC2MhRc5C5cx6nyoK86EmyEIGpJA3nnW6yueS/xEzZYgeEAWiNOGYdXJuveKj7CIATt4c7Egaa7V1xPCIi27mFzC3cDZpMmdPBy+FZWVtUbOjXHSYlUBWsIC1gFFfvZJYykEFAOZnQk8gPfW7CqMyrmysNZ0jXlprWVlBleoh+L4nadmfuWDHQQxGSB9kxqTvrUnDEtsWVVNxmXwZgZSSCWOUdNJ5TNarKgQgbMdZDiOHrcdbYdledQ6ZFE7xBJ9J3EV3isKYF1WBgR3YBlRMQREban1rdZRcoAJ8pPQwHFcULW1DqWaDBkjINgqqNOU++h8bfuXGUIpC2xlWBECZk/E61lZVaaAmCLEm0ZXGulUkzlWFZ2Cggk7czzHWl98ktMQPsjkB+dZWUSmoz2Ms7EbTf0o+Xw/rWVlZV+UnaU51TvP/9k="/>
          <p:cNvSpPr>
            <a:spLocks noChangeAspect="1" noChangeArrowheads="1"/>
          </p:cNvSpPr>
          <p:nvPr/>
        </p:nvSpPr>
        <p:spPr bwMode="auto">
          <a:xfrm>
            <a:off x="0" y="-838200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6" name="AutoShape 6" descr="data:image/jpeg;base64,/9j/4AAQSkZJRgABAQAAAQABAAD/2wCEAAkGBhQSERUUEhQWFBUWGRoaFxgYGR0YHBgYHBkYGBwVHBocHCYeHB0jHRoXHy8gIycpLCwsGB4xNTAqNSYrLCkBCQoKDgwOGg8PGjQkHyQsLDAqLCwsKiwsKiwsLCwsLCwsNCwsLCwsLCwsLCksLCwsLCwsLCwsLCwsLCwsLCwsLP/AABEIALgBEQMBIgACEQEDEQH/xAAcAAACAgMBAQAAAAAAAAAAAAAEBQMGAAECBwj/xABGEAACAQIEAwUEBwYEBQMFAAABAhEAAwQSITEFQVEGEyJhcTKBkaEUI0JSscHRBxVikuHwM3KCoiRDstLxU1TCFiVjg7P/xAAbAQACAwEBAQAAAAAAAAAAAAADBAECBQYAB//EADYRAAIBAgQEAwYFAwUAAAAAAAECAAMRBBIhMQUTQVEiYXEUIzKBsfAGFZGhwUJS0TNTcuHx/9oADAMBAAIRAxEAPwBBaxjAamdevrRNvHqdG0oJbJ6c/nWms6HSs1qSk6x4GG3eHI48LQfWllzht20ZWT6HcdK04K7EipLXGri7+IedVAqJ8Jv6yDY7zeKx7XWBZQkCIGg3JJjqSZoiw3Unyo3DY+zdgXFyk86IfggIHdMDQamLu3vBYy6UgossDtMNZJ1H51LexhuBRCgW1iQACRPMjc+dQ3cK9v2kNFY6zbRNLq3XeCQqkZBEwZA1kxHlR6ZDr4TBvoRcQTP51j3vOuK1dtfVM5dBlPsGczTrI0iNOtEpKSbCVqOLTi/i/DlAXcnNHi10jNO360ue35k/361yl/WnnAuGi+xXOlsZSSziQI16GDWoBcRNmsbyum35n+/fR3Bry27od1S6qgyriVOka6+c1vH4WDvmjny91QYdTOlCy5W1lwwdZpiGYnQeQ2A+NO+AdoWw5Cu2a381/pQfFuF9w4XvLbyAfq9QNJg6DXXao0sSp0mgVqCYhSlQaQgOXaW7j/AVxdsXbBGcbR9ryNIMXiU7i0hsqlxJztzYzz9KM4Dib+HtG/nttaDBGQnx7bgRJinHGuCpjbIv4YguBqNp8j51h0qj8Mbk1daZ2bt5GXZedY9RKhYJJ3j30yt2tN6h4PhncPC2z3Qlu8gFRMaTqdTtrRVxtydZ91dFSAK5os5ObKZDYRe9XvBmXMMwBiRO08q7xFte8YWxlTMcomYHSedcYSzmcAbkijsfw5rV023ygjfLB38xvVGbwfOHRfH8p1Ys86ne0CNj8a7sJlFTXLDKoZkAV5ytG8dOgobMVEZXWB8Qwlvw90GHhGbMQZbmR0FLjhDvvTgjStNhiZKqSFEsRsB1NCes17gTyoALEyt4nCNH9dqkwGBssfrmdAVaAkE5xtM7AzM05axUmF4YbkKiFyDMKNYga1alilvYiBrUTbQys27ai2zRMQIJMgzqd+lGWR50biOFLmOkVrDYAcppfFYynbtL0qTCZZSYBJAPyopcYbdvKgAcky+5yxsOlTWeFN6CpbnDgo61zdXF028O8Yy2N5Wr4YaiSedN8DhyyzMVDxHH5FgLSvAceKXPHoh38vOnnSpXo5kG0Ph6vLax6yz/AEDzrKJ+kp94fGsrG992M08w7yqX7SiCM0677b+tRmetN/o1s/aPwqN+H2QpJuMGEQMuhHOTuK6dMRmbLMNltrEGK9ZoO4Kc3cHbP/MHwoZ+HWz/AM0U2KggysjspoKLQEQVMHyqW1w9I/xAaLtYOFIDjXTlS5ZWNjCWIE1Z43cGjQ48xRGJs2GjvFNlmAKmZBB56GhfoI61HcwA60Dk091uD5TxJhlzhT93FpbV0feHt7z191VjiNwqcjqVPQiKZvaa3qjlSOhqWz2luEZMRbt31/iEN8RTlI16Yvo4/Q/4gHCHyleS3O221P8AB2HWwzKvhEB2kDLO086IXh+Eux3VxsOd8j6rPr/WsxnZq/AATvAdmt+L5DWnKWNok2Y5T2On/UXek1tNYHh072APEx0AHM9KGuYU27mVhBB1B3B867s8OdCCktDREag9I3phbw3fiACLomBzJG4raFIVqd+v1mU1Y4d9fh6+UU3Za5y1PPbpUmHma7OFZSQwIMkQR6T/AH50T+7yADr89utZBYU3sZrjxLcQniGDa2gtupUzJB0OorXB8XfssblhWYKJuAajLO7dPWsxbF7ebU5TBP4VEjQrAE66Ee/Y0XE0KdQFG1UiLqzAX6yzX+H2sahxGG0uR9bb5+sdfPnSDGBkbKwKmNjoetddmr72bjXLZIyiT0I6GnXE8GuPU4ixpeUfW2p1IH2l61mJm4dRCVDemx8J/t8j5djChlr1jbdd4gw7Qw0pxjEzlW5kCaXWrcKZGoPnI/v8qZcPdguYSCD4es76VoUEFT0lqj5Nesx30jmK7sapBny8vjXNhHusTudSSRTrhXDbgOYaEdKq6Zm8oUPZfOK0taE1wrHXz3p7e4Q/SOpJigLmFt2/aYsegoNUACw1kqxO8Xrl1kmeUCan4fYuKwYSnntWrvEI/wANAPPc0IcY5Pik1nPh67G6jL9YfOLQy9YRSczZjWWMQv2RFB4vGE6ldfIAfhXHD8aCSpB6iOvw2pLE8MqEEk3lkrC0eWgTvUt2zpQ+GxGlFNeEVyrhg0ITrEmNsDpS/EcKRhqBR3FcWFIoVuJKACZ+Hyrdwq1yl0l7r1g37iToa1Rf72Tz+FZTdsV2nr0+84t4VsxywyyYOZJI6kBjBrq5hiwIgk+WtdcPAcZoGbnoNf4vXr8aluWCPaUQZ9/L8a2cTgiMYKSDUmAQsV1iTE8JuA+FHbSTCN4d9DpSy/hHB1Rh6qR+VPrhKghSQDvBI9Dp5xS+zxW8HC97dAMgjvHggiCIJityvgDTOukWLMDYyXBcOuXB9Xbd43hSYn0FGtwe8qktZuADUkoQB57VzjcKbdxkUswUkT6VP3hCgSYY6gk9KzqeGzsVEIWNhaAwehreJtFTHkDoZ3E/Hyom0YJ1fYfaPnQ2Ifw5padycxpxOGtkItr/AAJ65ibGOzNlWSYJgdAJJ+ANCWMzEAHfSiL18sxlrh6S5O+9GdnUVroDAkEOYJ5hHI+YFaY4Y4pAgd7/ACiZY3keGwJYEtdt2wDEsTqdDAAUnmKYcMxNzDXA9rGWARyzsB8Dbilt2+Aq+2OWh3/r51LiMM6Kjuzi3dDG0M3ihTlJOm00ucGjvy7a/KUzsNROV4veZyweWDF8wOs9a7t3ry5b87ucrSJzDUmN/fUeEw2cyrN08Wu9a4hgXS4glcuUwRpszdeZj5ithcMMPSPMGvSStIMMxHSNUGIxLG5o+pnxLM6SYLT0q4DtC1uwi3cErog1Yx8ZggVQxhweZ+X6VNZtypRdSSsevwrnqvDvansRDJcAKsuljtLgspDYdrS3BDZdQwB20PWu7eB4Zd9lgCddWI/GqBhAWzA6QYPqOR+NHrw8HmPgKyMXwK4zUqjqPXSFD5TqJfsN2bsojrafw3AA2oMgGdDyqHBdjTZuC7aZwwMjmD5EcwaoeID2VzI5EdDEU3wvH8SqpmaQwgZt+vLypNODY5kYGsWsNB93hBluSB6yycT7OPduPceQWMmFgCBFc2eCGEUtIQEKIGxMnXn6mh8Hx24faA9xpjg+MKXymQen9/3rSlP8yoMEINuu38TzBG1IhPCuBZCVJmTOwBE+e8eVW/CYRUUAa6amkVrF5m0I+NTjim6g6jod63Wqsnxj0ixW+01xnDzO8fKqti8J0X51Y/pBaDNB4ixInroPdH60I4klboJZVtvKtcw7fdoZ7Lfdq2JZiemoOtQtw7cxpPX++lXfENygwGvWGUKDKliLDR7ND4K0wubVdHwUrly+Y1HPrpUFjBIPatmR/H/SKWxOL8FtNR5ywQXvAcNa12otrVMBYXSFK9dZ/IUQMOkeKT0iK4Kq16lriEJlB4/7QFLe+ZVYKWAYQwHPyNXbiWFsltUfbeVj3iKVYm9CjKkQN9PnXb8LSoKFwNh+sg2bSVXuT91vhWU++mXKymfaKn9v7ynLWRdmLW46GmvHmyWxUXALtpbN+6SwFt4OYAawDAg60P2sxlu5Yw7hyBcJIGWfZGoOvImuibEo/Ghb4b2P/K17etoQsFGkRtxDWCNOtS2rId1brr751/WleKsrujzHKCIPPflR/Bb3iifxrX4wBkDL5xQVA5jzFtL3WHNzB8pP61H3AZdtZEH361Let7Cd/wBax7WUpDAiTtPQ9RWRgHWpmvuLfWHUAEAzi1klMy9J1jn+nWhs9uLsiVyNlHqwip3wcycyiYiZ10jTSq4Rm0lRoNcx8twRpWtTqIahH38UhqioTadYlbZS1lUgnNMmftemtZZvLZvsSDAF0ARsWV0HzIqK4wGUSGyjkdNWJ6Vq8pvPcZRsGc/5RLGtBWApm+1n+sXcgrIbGGa5cS2pHiaPTXVvdVj/AGjFQ+HRdFt2oHpmr0jslwa0MJh2Nq3m7pCTkWSSoJMxNM8VwSxcIL2bTf5kU/iK5lcSFr8wiLna0+fLWKIGjRqD/fWjb2OzxPL9TXuB7K4Q74ayf/1r+lZ/9J4T/wBtZ/kX9K1anGQykBfnCLUIGW+k8XtXBEV3hrwW4vkZr2X/AOkcH/7a1/KKVcdwXDcIs3MPbLkeFFHiPz0HmazsPjhRbMReWWplIInn2PxIciBUthdKPvcVtuT3eEsWxy9pj+IHyoYYgr9lD5Ff0oeN4glawUWAjDM1RsxEiuRsdRRGLvqe5A0hv/iaNwfGcNtfwin+K2zA/wApb8DVtwPAMBfUPaRWA6M0qehGbQ+Rq+Hx6CnkI1kc3ICCN5UbJA2/v+lMcMyjUwDz61aB2Xw42t/7m/Wtns5Ymch/mb9aRZiXzecDzBKxg77d8x+zBgTGs1xwW8/e3WLeyWy+TSfwqzt2bsTOUz5sT8ia2eAWQpULAPn1omIcVgNJUuIiscUOQSNfCZkazBor94DIpP3iI/lqS/2asgaKduvSqjw+9K6nZkJ9c3/iqYfDIzi4llYEy0fSRkJ8z+MUT3wmPfVWv4gmyQDrnb/+lcXeItb8RJjb4z+lP/l9Ma+n1jeVQd5axd2Omn6xXbYXxR5T/wBI/Oq5huL+FS3MTr5mrPdx47xV+8GHytH+nvrAxPD0LWO0gEjacnDwamxSaD/KK4vYxWuEDlpXd95HoIr51jaS0XdPPT9ZYk3BiDFCXjypdjMNKxXWNxuW8Z250fiLP1OcdJr6xwkrTwSZhoVlw3SKf3Va6t8qyo/pB61lA9jp9j+s9eVfFY9snc6ZM5uRGuYiNTzHT1qF8UxtrbMZUZmGmssACJ6aVwFzNWXfLaupUUOeGy9b/PvEi5veav3SWkgDNOwgb6GNtCOVMOzFmcVbB+8s/wAwmgL1sQms+E+7xNTLs/cK3g43H47UvxTEBxYbCVpDMbx7bYMzEmNztM67UTcsTbmNdPmW/Sh7eGMU1iLGpG6//OudSkVomtTaxv8AzHguovK5x+4UROUj8zVcN4ENIAJCwF0GhEmPQfGrjxzhhvtYVeaD5kmqx+7CT5CQfhp+FdBwkrVpjMddPrK1KJJ0nVkWlNqQGzrDTPhJdhm0O4EGswGHHeYhUMqLVwKfKQo/GgL2FIaOvs/DT500wFrKCRp4QD58yPlWs1IZTr0P1gGTMCCLWntfArOXDWB0tIP9oo11qPhi/U2v8if9IqcrXFsfEYoZGBW4rvLWZaiVi7jfFBhrD3SJj2R1Y6D9fdXly8PxGLe5fylyWgkwNuQHlV3/AGg3ot2U5tc0ExqBA+ZplwTCrbtrbGwHxPM/HWqkZoRDlF55hew72jDoVrRcV6bxXhFq+Mrr79j6zVdxfYGTKuFGkQJnzNLVKDf0xlKy/wBUqciiOHcSbD3BctmI9ocmXmpFODwJbMzLHqaW8Qw4Kll5bihZGp6mHzK+k9Rw18XEV11VgCPfXZWkH7P7hODAJnK7Aemhj51YTWgpuLzOYZSRI8lacVJFcNVpSDX00NeVM0W1bTxMREfdIM/7q9YxHsn0NeR6NYtCdQ7T78kfhWngKeckffWEprmNhC8GdQpbKCCw056sB8edQnihKMCZMrE/6qVd4TtuDA/miiuIYFrbCdiCfmK2Uw+gDb6fsY0KdxcCHJxFhagOIMysezB01I5+VbTiLd6CG2VhrGnsn8qX8PwpZlWfbP4kinGFwCHvS2pXQRzpV6NM7feskUrqSI44Tje8hwdzBHQjf9ad35C+6aqXZFpLDoaumMHhH+UV8j/EWEOHxb3OxFvnCHoJ5txPiJN65IXQ5RoBJIn3wB+FM+D9oC1l7TssvbYoTAggElT0mNP61WuJsGxDD7IY7dTufwHupaj6AHavreGwVPEcPWnexyjXsYqrBXa4jr95eYrKA7yspT8uP+7L83ygdtt609yiRwpT9oz7q2OEgT4vT2ZHzrWTDrnJJ0mcuMpn/wAhPErNtEtwQT6nbr8aP7J4QszGNNPOlNzBytqXPhVuknxtrV07A8NGR9SZbn6VzXHGqU8O7gekbwVVC1o3XBgAaUl7S4sW0jaeU89f61djgx51512wZXv5czQvpvXH8EOJxVblt8O52jr1Anik/C+0VvvLReRkRVmdNAfKo8Qg7p2UTLKfcA0/jSFrPR2A6aU04TiQpykmPPWvotPCrSXmKNRbT01gFxq31MjxOKQ3rBA0RUzbepmowNCeutMeJdn/APmIfDzEc+tBvhSF3B5UJ6xZbrtsZSpWzG09pwYi2n+VfwFS1zaEKPQfhXVYsXM3WVqKwmvSsonaom7xHCIPZUMfeCZ8jECrRhLMUDcwSnFKwWQiuVcGQWdvEvqPzqPiuJAJVrl1DBKi0DJH3pAOg84FTsJca2EaX5HKozc0MVTcF2huLcA757ltjobi69JzCnvEuInDoWffNp5mN/lQhWUgntCmkRYRdxwEsQAdPWkV+3CtXdzFvcOZsRlJ1ClSB8SK6tEuCGieZGx86UaqKm0cRCksH7O8UO5e2SAe8JUTqQVEwOcRVtiqF2H4We/DEHwZiemoyj869Aim6BOQXiVcAObSMiuCKlJrgijwEHvjwn0P4V4mmkBTIkSYjryNe24n2W9D+BrxLCDQEgn08vdT2DrmiSRLoSDcRvhcHbF9AW8JVSZj2isn51zxjHkoV8JMrsQdPFOoPpSsPG4PL4Dp/fOuT4jIBA/i3+VbFEl1ux+7xz2g2sIxwzkqjqFGRYOq7gnlM1Hwq+7OcsT4tyo+yep9KxkFq0v2i7SMuui/e5gGflQOFvBM2ZGM/dEkaEfnQaTHXLrr/MBVqkKbHpHXY26ReZTz8wfwNX3E3PAT0Fea9lZGJWFaD5V6bisOe5OnI/hXzz8XIWxisetrxik2ZRPKMNhLj3i4QkBiZgEc9K1hOBEgFqsvCMEtvPpBidun/mosVeCDXSuupYt2o5aI6RYD3jFoF+516Vld/vdPvCspfPiOxhbrBsMx6fM/pR1x/D/U/mKXBo+yPitZ3xKmMvpmE/ANXVMTvMFXVBtF/Eb0ZT/C5/3nnV6/ZyT3BLRqT5++qVjP8JZ2Ibz+0fM1fv2cYb/hVkk6nfkJ0A8q4r8X1nTCqFOhM1eHAWYmP+J44WrLMemnrXlWIRmYsdSTNXTtvi9RaGwEn8qpj4kK2VvdXMcDxFfChiNz9J01Hh9KtRDVeshFo1IlqiRlI5V2mDB1rpl49XGh+k8/AsORcfWMeE8QyiG1XbWt8b4dCBk1UsPdvUNuz4RReF4h3ZVW1VmA9K1K+dqIrJuQLjvOasErNS7E2nqK7VuaixWICCTSDH8Rd9JyjoOfqd6SUZpQxrjeNJbkA5m6DWPWKQ4njf1gzsCjwOmU8tOhoK5eAGpH4UBexyMQGGZTv/5owQCVGpliwHEbYdrKyHU5iIMAaCZ2E6fGnj2iy6EA1VuzV3PiLw3i0ihuZhiwnzgxTt8WUUwCekUI6y9rGD4XgarczXXDGIRdlHPbnUPaYTctztqOm8CZqPhbHO164JMQBzUTyHnUPGeKJd0XxQTtSVd1RDeNUwxYTi72eOSJUiIDR4sv3f7NC3sMqJlA2qbC44ICoJI5dR5VzYQ3bgXkTr6c6XFWmQAu5h8rX8W0UYnH3LVxe5uFYUeydJOpnkeW9PuEftAWQmKGQ/8AqL7P+ocvUaVXMbhBbu3EGysY9N6XX7czTGGzEm8FXC2E9gS6GAZSGB2IMg+hFYTXk3COP3sIfqzmTnbPsn06HzFX/gfauxitFOS5zttv7vvD0+FPRIi0Y4w+B/8AK3/Sa8VwR+rX3/jXtOO/w7n+R/8ApNeL4Bfql99NYZbvKM2UXnTVzFTJbJOmppxgeAO+reEULHcUo4J8tSaWFwnPpczNaIkQnQAmnHDuzztq2g6U+tYC1ZHL30HieNDZBNZdP8SPUbLQp6d5LcNL+cY4DApaZT5irTxO+EsMx2Ck15k+PuFt/tL8jNXrtRcjAOYnwfjQ+KNUbk1m6kefWASiKbGn2lIvcczZyvJRr6utDfvFmmWnTqKBwlshWzbwg90k/lRllRB1H9/6q72lSRBoJyOLZma15neenxFZU3djqv8Af+qsotxEuUfOba4Wcr3bqJ8BKt499h3vlNYMA5DETA9rUjQ/6jNMe0+Kt22t3e8ylQ8LBOZypRYgaAAmqliuO3jcFlbiW1e2AGaQNpzlhzlY101rmV4m9ip+9f8AE7psArIKvSMsdw9mNu2o8W0eZbMNYir12bxi2kNliTctqWdgPDI1Kz11qvdn+Dpbt2Lt497fulQZacp1OmU5WjLObyprj8egtEklWcFTsBEnmdRoPmKxeJh8ciq2whKFNEJUdYgx+JN24znc/LypNxjCnRuW3vrvjXG0NtnTKWU2SMxlifGCFgDwaQTz0qThXFvpiCw+QNckJMhg+pzCBGUbGTzFL08Oc/MtbSbVTGBKXIO8AtWH55l9Vj3g86MWw+2Yn3VYeJcPFqwGYoRIZio1AChZA84OnORQtrjAK2bXdRnZmUtGbIB4WI3BPnTI16RTnWXcyaxhGRQj+0N/fr79CKiupN20P4x+IpvY4UcRcKscyqAWEkEzIAka8ifdQeMxlrChbd0gsHtw0a5RqzDnAjfzrVXGqaQS3aY7UDzS9/OXhn+ue3IadSJGk/hSTilnKCZJAJHSPWk1rjVq9jHEFGclkeAQTlRihEzsBqdBTHE4vJiVtjVLywwJ0DDmPd+FIlnBzKPl3lyq7Eyu4zGorQSBmMD860Lv61ZeH9mbZB7vxZk8OeWBg6nUc9J/Ck/HezFxLwi5lRkdoRJAYRCGdl1J01gbUzzwemkjl+esZ9gLozXGJjMwUTz02ppxziJS8LQtnJcBlwRCtBMEbgEDfrVRweK+j27lpLn1pLZLmqKHiNCRrBywSIMjpRnB+B3/AKJcvX8Y63r6lhJYm2B74J28Ow5UEk62k2FxLbgeG20twi68zJBJ9ZoP92mTKgTzkn86rPC+2N1FBvAw4kQhBQ953WU8tyDOwqDC8QZszJddrha4qu5di6ggaeHJAMLPVvOgV8rDWGRXW5lgx727UHQQQAfNjlHzIFNOCYTKC7bn8KqHEcNcZQNVYhWciN86A5gdGCgTppp51ZrfEu8sCHVhLBjGjLqJjby91J0admznfoIaoTltK52mYfSbmvtZT/tGtLQdKYcWwSN9ZaYQuhEHUzuJMD0oPCWs2YaSFJAPMiPCI5/pWoimml2HrEyQ5ABg7oDQV+zBzAwRsRoQfI1bMNZ7oMDbzyGHsidIOUtzzA6cqFwXDrJ7u6Azhmju/agEGNBzB68tajnDe0sKUZ9mu07XrV63eOZktMQ/UBSCDA3GnrSXs52Se4iBiFzLmUbkr18qJ4hir9gC1aWzbBDyW9m4B4iRlkgiJ1/CuxxxhcQpkBS34VygsJCkrJEwTc5EVKVnPwGxMpUoLY31EMxH0bCLyLfE0kxXa9m9hCB10qQ8JyWilyGvXmAQyWGpnw6eHKJnyoHGcKyIoF1UIW6WkZh9XJkAawRIk9POsupw2jVrGtWux85o0Ki0lABg13iLH2sx+Fd4G5OpozFYFVtF4JLW0K+ICHOUkDbMNR7jRFzADurSWlBJUNcZWBYHQFYPPXYdK0DhlFPwLaMrjxzArsLTlcJmUxvV04umfh2rBZVdT7tKpqcM+itD3Ha2TKMxgyADlMdD1ppxji965YVLdte5YLrm8eYyZA2CjQHnrXqytkpKRcAzLch6rMDqZVltfVmBJzKNPIGpbVsqPZb3T+TUXb7OXltELcLl3G6rK6QxjUEfpXHELndylvISoDMzKNswQadTM+6ukTiCEffpMY4Jge/3eZnbo/xb/vrKm77yT5Vur+20572d+37zr9qt4m/hwoEBbh+aj8A1U/tDZXLZOQz3QmG3JZtYjSNDVo/aNenEW5Y+G1eJ15hZHzMUr48iW0sgsTmw2befEAPCJGg8W1c+EWwPWavOfLkvp2l8xRtWOEWXZRlS1YjrJa1t6kmgv2jYEC0Mq5mz5rYgasUaF/i2kTQHalkv4HB2luAi3fw6XlBBIlDofMSD/eknbziJYMbLAjBgPc5ksLcKn8rFifIUv1lkYqbzzXEYa5ecMEnvAAgAyzBy6LOnikfOnvYngw/eNhLpAZNcqnMH8LNBIMT1+FGlgMdYXLFtHS2D/EUV/kXrOx0Lxdv4Xvafd8QE+8E0WwIkFyWuZcu2qrbtZrfhZgFB886+KD92qZ2X4XN2+zm5oJztGYkHxE784q3dp8Tbv5ELAHu7hAnnmAn4iknBHJZhAAa2Cx6Odx8BQfCRvC+IDaXDsvwdPG5JcswGY8vCDyiK827RuWxl1TcLi27KqtsADsPXnXpHZvHKllZdQxcsykgEDKQsiZEwIrzj6GX4q1pj7d3MT/CR3k1dFgS9rxp2Jw9tuKksobw3I5gGABp6SKs/HMFPELa2VgIFDQNFzTrHoaqn7PG/+5LlIICXAfjkHvJg++rZjMGLmLLD2u8HyIH5UVF1MG7ASyjAraZDn0RGHiPXLr05VA+Ca4c9u4o5HTMD7wdOVKe2fEV7tkJAJDHX7pYJPxJqXs3iO7w7I32GYKevgBqLeGVvraec2OIue9755uEENDXlVFG8Iq5QBE6ECrtgsKL2At3WOZu6JXxHRdRoIkyAvtSffXnvFbLd7iUUkN3byeohnYehAq8JjzY4UPslMEpHUEiFPxqbGXVgCDF3HOKquFtZCpc22caAjQDMCCCAQT5Ggf2e40ve7lVc5U8Rd5QKDuoAkEswESZ51TeDOQWH2my6awQxJKnnBirT+zTE5cVeMCO5cn3FCAPKaFksDeNVawe1vP6xr20vmxctd8siScqN/iW8wHdwYk6CZ6mt9nLjnCTYBeGuk5wFyiWaAoJ5aAa60F23xi4ixgLjGBctBpHJjkLGfLX4U2/ZoQExozZra3MqPybfb1GU++vMtypHT94HPoQYpw+NKqjOQltjlFxjAkglDHPUDTyqwt2YyrnC23YlTm9kwAAV5wDvG2utVNOH27t1EWDmOXLvlkgyByOp+Bq8XbN3uyiEhgI8QPTQ7a7T7qfxpa4uYnhco+GME7w4I3WUL4C+XmBBIB8/fVK7H4C8bthwVZHa4X5d3lLiG1liRB22jlV94hj+7w162reO3hs0kTqVcAx6rtXm/Y/jP/FYRVbx/XG4AoVW7xA2UAGNl6DWs+14z1vLrjOG99dUKAXt/WLc5AMSpXXk0MNtqA7Q9m8tm5fYAOHB31Cg5NI+8MunkOdOsdxgLexJWPqbVry0JYn3Q1Q9vb/1AXcFhPuK/wDdRaH+ovqJSofAfSU5+IkqUaWDLA1MgKZgc+e1OezuH77GZjBy27mYsJnOydRH2T8aq10kJI0aSNN4GsD10q2dicXOIcH2Tat688xZifdA/GtrFoopEgTLw7NzBrEnafNbunDEAi2822AjwMhIX3SBPkK54Rau3bmHUHIe8WTvIjX5TQ/a3Fu9+5e9lkfY7AoTlUjn7Apj2buZsXbPJV1jkSD+ZFXAy0CvlPE5qobzjHt3ZNruwxzAh2mIk6cvfUneFcOoVCSUUZQdJ6/7jJ8hXPb5zcGGfcQy7/bmCD5yBTXi2GK4WLSnOXtIeeVSULe4a1nOfcoPWOoPeNC14Jc8A7wDKDpGgPhj8/jXnnHMQ/0u8rExb0yr4UJ08R+8dfd5c/Q7HGpxFwN7PfGykcz3at+IaqF22IW/cdRHjCkkEAgRqDOu1Tgh7zUT2IJyaSHKn3U+FaqHv18qyt+w7THs0Kw2FwboNLrBQyeInTNowH99aMxlrB3QocPCjKIkaaaaelUrjvGbtvLasHKAxDOSCDB0gn728ctutGni+S2rXLgkuAFIUEpMT1Gkt8K47mAzqOQesfJwbBd8Lpu3ZEEA7AgQv2eXKt4fhuDRbi97dIu+3qRPLkOmnpVW4hxpiha2VR8pGXMGJIJmFgyPPQ60AO0F1UANzO51jJJjUEztEivAqTINNhL5fs4V7iv3twZX7wAEAZ9BJlZ2AFK+JcRwyYi5bSVuXVbM4iRO42G9JeA9pe8u91cVZOucmCdJAAj+5qr8e4kRiGK7bL/lnQ/CoYZhYQigJ4jrH1u9cYBCSpSdebL1/OKl7MYy59KKve8EGWPMbRvvVLPErh3Y0fw+4cpJMajXpNAall1jaVxUOWetYLD4a4SzYgsM9okEKBFrWAJ+0Y56RzrMbcQYsPaALNs/hJVYAgn4iqtgL9q1bl8qpAm4WBJJUMBkEtGu9c4vtNZtXba5W8YGYupXIJI0G5PP02maaRwViNWlZpacJ2VVUu5MRle4mWY9nxFiNH6ED3U4u9nXOANpMQly5kylycsajluNNKpfGeJ9ySgIDQTrtEHYz7U5YEc59VuM7R3QbduyEuOfsqpcsRpk8jz0q+ZYLlG0ttrspcIPeXkJdWViNwC5uEqTzDHTYAVNe4PfGKtuMQO7B1XOVL6EE5R4SdZOmsVXOJ4xreIsI2UnUtlMAApLBp2yyJB5g0HxriK2nsyO8Jlt4GU6CI9Z91TnG08aB3luxXZt3xL3GdcjhlgSDBQpvsdyTUvFMG1vB3LaKrJ3S2grEmFDHUtufaJ9wqmcYZ5VLJCypJMy24gAT76Ax3Gz3FvK+Z29vKfZaAQYPKfwqxZZTlON9px9KFkt3ilXEABTm1UlSCeW8084PwfF2LqXLJB7xfHtOQlcwht+WtVK2zque6S7E5hbLT1m4ykxzMepNWTE8dyKLiEscgA8REagEHXYaaDoKoCDvCFO0bYrs7ibzG2wRbFrvDZCwAA2oQaTvEzPOpuHYHG4dO4tABGYPmgaHTOxzSS2UFRAgaUnwvaxrlvPmcBRLQxMEct59DQw7U3UZL1xGCtojFpMSZC9PQ1NxuJTI3WXXg/Z/uMSmId9IllhiV9oJChZkyCZ1E+VXF+LW5IDagfdbp6fKvMrPaQsyXRdYqAQUzayTyH3vxAo65+0KwoaGZo0JXaTMDUipqMarXMqtPlrIcZxfiDzdS3n+k2kDQmqskqVMwFmW056UPjuzBtC2+EW4by3QV3Y5O6XlABi4WB20FBdqu1GdLV20XlCCC2hDZgdCDzAIPl61YcP2tF63bvW82UGXU/YKqWaeomNeciqEW3EsovtBcWcc+Z3tnPetmzcVkjwEAZhqBpA19dKlxfHMRiFtWGe0rBsrkqRmURCjQ5YK66mdKgHbhb31i6F1K5WO2XoAeczvRmC4jauvmMO/eZYgTbzBgp/UzVSxBGXpGaaJlPMBN9rG1oKcPcN7XKqgHWTqw0yxHMAa1mPwl9FVsKWzkgGIELlKkQw8zrW8HxZLvEMrGVMBFj7UDxnn1oW5xA/TwGZu7tjRVPtE280b8zlGtMHFVGFqn7QJwtHMDS001v38rQrD8DuXLJF17jO5liVzN4QdT4uYJPlTLC2HW3caxLO65FnwRpGcE9IoNu3K21AtWnLupbrlExJExoBM+lEjtDb7xkykN3aXEAYANmAcgGdwpJjnB8q97Yx8BOkG2DygON5FgcDi2W3avsxVX7wkw3izEkAyCZEa+tM7GLxneXAQ/dk3CvsHQIotqCNQQwY+8VvDcXtG+tvOSwBbJ4szQCAAp32LeeXzpJxDtM6kFWLKWkFIICzAOuu8b6io5ubTtK5GGvec2V4lYuBxmuqGzwcrHOygOY3BiROtHdoME+JCFVIg+Kd9dduuke8Uzw2JuXE0IzEwCNuWuuvP5Uh4Z2ha6WZJX6x1YHkFmG9YiY2mpXFclriWWgaqkQj9xXv/wAf84/7ayuv3q33x/furdM/mLQPsJ7TzbEYovhy6QUzqO6JC5YPtIJJCTpRNiyysc75EuaFg+bKYmdZOhOaT0iq9w+/bVLl1wZkALyIJ390bGir/ErWazIJDL4+pBLA6bBiPwFZGS2gmwtYEXbeF2+D3Po93GsVud0wR95mQM4jkZGuhijOx2CbGlkKKLNsT3hhShP2Q3MtHs7HfQ61LwLjS2sNiMOniSZYZdWbQLHkSoqHF9q7l3DGzpZ0gKDvprpGhI0E8zTBpjKCTvBhgDf7Mix+KwzuhSy+xQsjsCSkAEiIB1DSN6qeJc5td9vhTXg2ER2VGa6p1IgAHl1HPrVixfYFbiZrbMLm5zahjSz1UokBjJWhUxALKJR7Vsmm/DjlWMpaSNAATG5idJgGpbXCjbDZxlI0M9aa3OA30wwv2kW8qnMxtgOFYaSTuVjQjYTU5xU22k8pqIu29ouxAW3cDLZyKsF1uEXGkNzy5d9PCI0qHi2MVrpdgCvtKWLTDSVTUk+Hb3CpMOoztfxMqGMMEhizHXUE6A/lUGJxJt3fC2dWjUqJKcgRGhjQx50QRc7SW9iUXIt1GuJMqS0ZcwGb2TryInpTDBEpnWy1s3XMZpKsoJMlW5TpIBnpQXDcG2KLZsoRHkBvACDMoLgEggQdZGlA8dwnc3fq3W4rCVKktBBjKSQDmEV619JNyBeOcDg7ih7asrN3gWFYMczDKRM+zzkbxyqHFT3wBbPBAXKd3LxvEAFidfSswfFLdq4xw9q4xKlfE05XIguIURzgHblyqThbi47KUAdwEy6qiADoNpga8jrVlQk2l8wsBIBiC164xfVQco3YNoAunIGR5Clt9Lllla5bIOjAEQCOunKsxWGy3TbCnMWggzIPSffTRcLdOHYNlZUzSpuLMRGgnU6bDXapykdJSxJliHZOxeVbt7EMl51zQqgrJ2EHXTQe6q1ieMkL3TIJWULCZaPCTrOu3yp5jMdesrZe+hWFzZgsrBJEb6wRHrIpBxPDXblx2CqAZuaEeydc4G8Enl8BFO1aVPIuTeQzEbTnhl9bbHMdMreCD4iRAB10Gu9bfHOS7uoOkFY0E7ae6o7eEBjvJTQnO867QABPn+dY3hTKLiaEE5WI13k8j+XxpO2sqL2tOcLih3itMQQYAgHUdPhpU1hsjFnXKrGQp57kROsCd67vLbtnMJYXIaBC5SGkFWE6e4VpMWjp3bIuUa54CvI1nORudR020qxUqbGeAh9wvftEWYQISSjONVAC5gzROpiAJrdztOVw6WUQByCLhA9oHTlueU0qucadbgIAUbADUZTpHnp86FucU8RZQBvHMwWzVBniR0jfAYIl7VxCiAXAMrN4vb1aI2E89YFdcVt3MPecEhbjeIMHOoM+zGhG/tVD+9D3ouOqjMAQXWR4dmhhqDtpUWMYEjIyuFg5lU6GZkyJ93lVbQgItDOFYzub63ZBuIweZOYsRqp9xM11w3F3LV17h0V5zE667gRO9dYviSIfrrYYtqCDlIMmWEecCD0pazq5OsgxljkfTnrIiRvVWW8vmy7GM14u9xkbM2hChQQoCjU25EHxDPqdK7x+OzBFuuiBESyrIcxyBufUhSBMjYUpxF5UXKVzGZlfDl0I1HM6nyEGo8TaAVYgzE8t9Z/CoCGQX/WOb2Ki9YfD3Cwt2wob2XzK7nxSd5OkGIgVrgvE1s2rikhncsfGshfDE89dzt9lfcntWrTz7aPmGXXwZOZ2nfz5+VFnhxci8ohWJW2urG4yjWAJaPPaZFWy6So7iWPif7QlxHtW+4ypANpjDMNiYA1mfcaTWsfcZcyXDEH6sSpBJBfxLyYwZO9C3+E2gr21Y95nAViCFMR4chGcGTGs7VGfCoCsNPtDcwI0HSZoTJreMUibZLaRr/xH/ot/Of8AurKC/ej/AHj8ayvWhrHvF+dbiMhtrI9kgQQTtqIB1A3+8aVWGJOaMzAaaaAD5Ct1lMsNTMm5IEM4hj2e4WRBbzhcwQQpYKAzQNBLAnTmanweADL3jTCmD8NJrKyrLvJGpk3AgVYMpJIBAPlJOk8qsNni+ITUsCvQjWsrKz6yKx1Eco1GQeExXxvibXxAWW3IHMAT+VLsAt1yLdo92rAEhmKiTzPWT5VlZRqCBRlAla9RqjBmOs3dwdyz3iXBmuNGQjUSYJIPXQiOtc4Ds7ir6K62yUdozaSI0LQSDWVlM5BciURAz5TCrXCLrtmKd3aQGFnVsvtRvJ5nlRvc2Laa5rjJBKZotjqFIGbMJ38jWqyvU0D3vJYBItv5mZrWHttBBYaakb66e7zobhtq6cQttWNq4fCWPIbmfKOVbrKui2APnB2uRH/GcTbuXzbVyNkYsIUsBlzyJKkct9qnwuFsWkbD95dDknO+UEeHfw7xA3msrKdp0xUdmbeW5pt6G0Cw4uXPpFlybivLKw0zOktlE7SJ08hS/BXsTiHtC1bZyoyAhdFWRoW2AHU1lZUslsqwRJk+JwABey7k3EY+FPEJAMgz/elDcKwl26wtIo8ftPEhV5yY5DWsrKFjRkUsPOEoqHdQZbLNjC2MhRc5C5cx6nyoK86EmyEIGpJA3nnW6yueS/xEzZYgeEAWiNOGYdXJuveKj7CIATt4c7Egaa7V1xPCIi27mFzC3cDZpMmdPBy+FZWVtUbOjXHSYlUBWsIC1gFFfvZJYykEFAOZnQk8gPfW7CqMyrmysNZ0jXlprWVlBleoh+L4nadmfuWDHQQxGSB9kxqTvrUnDEtsWVVNxmXwZgZSSCWOUdNJ5TNarKgQgbMdZDiOHrcdbYdledQ6ZFE7xBJ9J3EV3isKYF1WBgR3YBlRMQREban1rdZRcoAJ8pPQwHFcULW1DqWaDBkjINgqqNOU++h8bfuXGUIpC2xlWBECZk/E61lZVaaAmCLEm0ZXGulUkzlWFZ2Cggk7czzHWl98ktMQPsjkB+dZWUSmoz2Ms7EbTf0o+Xw/rWVlZV+UnaU51TvP/9k="/>
          <p:cNvSpPr>
            <a:spLocks noChangeAspect="1" noChangeArrowheads="1"/>
          </p:cNvSpPr>
          <p:nvPr/>
        </p:nvSpPr>
        <p:spPr bwMode="auto">
          <a:xfrm>
            <a:off x="0" y="-838200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30" name="AutoShape 10" descr="data:image/jpeg;base64,/9j/4AAQSkZJRgABAQAAAQABAAD/2wCEAAkGBhQSERUUEhQWFRUWGB0YGBgYGBweHRgdHBwcIBkfHRwZHSYeHBwjHx0aHy8gJCcpLCwsGx4xNTAqNSYsLCkBCQoKDgwOGg8PGiwkHyQsLCwsLCwsLCwsLC0sLy8sKSwsLCwsLCwsLCwsLCwsLCwsLCwpKSwsLCwsLCwsLCwsLP/AABEIAOEA4QMBIgACEQEDEQH/xAAbAAACAgMBAAAAAAAAAAAAAAAFBgMEAAIHAf/EAD8QAAIBAgQEAwUGBQMEAgMAAAECEQADBBIhMQUGQVETImEycYGRoQcUI7HB8EJSYtHhM3LxFUNjgqLSFlOS/8QAGgEAAwEBAQEAAAAAAAAAAAAAAQIDBAAFBv/EAC4RAAICAQMCBAQHAQEAAAAAAAABAhEDEiExBEETIlFhBaGxwRQyQnGBkeHw0f/aAAwDAQACEQMRAD8A5hYs6VetYSAZ7UN+8ZlCjy99a6HyRyfYvYYXs5NwHzLOkT2PpVIzWpR9RZPSrYCtcE8M4UsP9S6ND2lf70843h+Hs22d7NuB2tqSfdpVXnHDhbuBA0/G/W3V3mNGa35NSGBjuNe/v/OvRjUdWlen0PNnN5XBva7+ooW+J4e+WVLKKw1gou3cQKrHBguAqgb7CO1W3tS85CrhSuuxBbMsT3B32OlCsRi3BYJOZgVAG/r7qzPMp4nxaPVXTyx02mk+Aw11VeBDCQpKkGDHYaxvRjCKAQe1KXL+GZPFVlymQpHZlPbuKZDjMttm6qCY9RU8W63EmqYUxXMWFu3cl7KwKlDImD6GND00PxrTg/GLFgLZFxQRcZQpaSBm01iP0kmK5sczkwCTvpVzH4G5OZR22OxA1mdvf6VJxTeofVSo61j7WhritqyzNCidZPbTv6f5rouF5yW6AsZiq+eD1jWDBET1pT5K4jbtYkm4JDKVUa+ZiRlEgiOu+nupJulaHilJ0CL9tkYq4gyCdj6iCNIIPTTarmHsME8UmEJKrmDANG+UxlJHaZqfi3C7rYq4sBm8TISrEoDoAuY9BpRriuFaxhRYB8Tw7jK7BICkMMygkyQc8THQ+kJLI40/UeMLtFLl5bb3kFySky36AnoDoPpvW/M+BRLrhQq66KvQdOp13HbSetNHKPKhR7lpiG/GRQfMAABnZokAkAZRMwZ7mehNy7Y8Mo9tbkz7Sgk/Hcb965ZHKVrg5qMVvycb5Ww+EGHxLYm0txhl8OZ0OsxBFC7HDLbXcgthpIA1OhP6T+lHOKcBNnGPh19kMGWexErP5fClazh7/mysSGGXMCYMkd/d0qu2Nan3+xLeUmohX/o9oMVFtbjSCIfyxOoknuQD6Gg/MuCthnewpW3K+UmcpI8wnqA0gHqIpk4jj/wAfCJdQiBp8vkB7GY1ZdI0I66UB4zBtMqmSpVjDDLEeYgR3jakT1tsdx0qmLVTIKNJzFb+6rhhZVD/ANy6TJfzE6wJgTtrtVTjOBW1eZEuC6uhDgQDmAPc9/8AjauiApsmlb4ayWIA1qe0mZT3pk4dw6yuEjU4trgzqQZtp/CBtGffqT6RTpnSS5BeBw+vwMepgVDibLIQGBUxOvarti6EuglSwVgWUaSNAfd2olxDlZIFxbpC3AXVSJyjbXX+IgnuI61WNuSikLslqbAPiyKHOwJ0M0U4fi7VrM7sfEtw1pQAVdgdj6fv0OvHeN2sTdW4lrw2YnOBEanedyfU0k570MltYt+BXtXMnu+a1lIJRoRGvxFOPLeLt38KuEzXFvHEKykAlRbg+Jt/Lq0HuIoNxrEXLyJddEVczIrKoXPABMxvEj50awGKt4DAeIjTjMWhC/8AitkkEj1Mb94japZUoukGO63G7n3EKLuCKsGC3Scw2MFNfpQjF8Va7fVV1NxjaSDpBKCSO8tv/SaT8Txtrtu0h8q2lAWN5AEn9YqHDcTNtg6EhxBVhpkI66jedZrRPPWy9voJhwqNN9r+todOM4jNibkCBmKj3J5V+gFLnHsQbdwMjQYMwfn8624nw/FWkS67Mc4zBlIYCRmOaNjHm7Ut37hLEsZJ3PescOW/U9rqerjPCsSi1VfQ6X95wtw+KtzMXh2truCVEyToNRtVZLi+I7gBfE8xUHQdIE66Ade9c7tATrJHpv8AWiWKwNsW1dM6k7q8GfVWESNNiAffV8WTw2lyeXPz7jTY4Nad1uIyoVuHNBBAyGdQdiflQziXMiucoXMA/tHRYDSIA+WvTpS8p1qe0rMQqgsT0Akn4Cnb3sl7DvjbqqCECqN/KAPypGs4hkcOhIZWDKRuCDINS4zh91IL22UHaRFRYLDZ2YDSFJ+QJoZJqSsaEXdFzg2KAxNp7hhRdRmPTRhJMfM01DnW22NuM65sM5ACxsUYstwDuWLEjqHIpe4ZwgEgtqO1E8dyeqXGUXCQCROXsffWWbhdM1RhOth35I5guvimt3RbyXbj3A0+ZSV0UdxoPr3rovEcWLaFmZU0MFiFE9NTpXEOG4EKYeXYjysSRl9YG9QLgM9woxJCkjWTMGD10n0q8qStLYhpbdMZ34guKxlxhoRbKlg0z5TBUx61z7hF/wA0fwjL0+ApsscIILOD7SmP6c0dZmlbH4Q4UggqwYgRPmGWDMTse/v2illljOMYrlDRxyxzcuwfsgSJPlGY9InOe0QZK+tLnFlVrmdQAgOTcme5M7VNh+PvmPSAdtSc0AiY1G5oViGUM+fMAQSvvO3vG9Wi9OKvcnkqeS16EOPtL4jMpXIHygaSQBvlHTTfuanvcAvW1BK6ASTI2Oo2nT19/ahTtJPrRSzxy8tu4ouki5CusnUBYB09IHw1pU1e5yQU5TtqbgZxIDqB2B7t0jb5Uw2b6HGPDJ5n0loDO2VBqeipm1/rNKPC+KeDau6Bi4ytOoGsgjs2g8w1Hxq1axllsOWYr4vmMEnMDrlidxttVY5HwCWONW3u+3sXMRjRYxN1WgpeADSqkgEiSp2DAgn1q/xDiVttQxKhQqzuFVcoBA0BHX1mkfPJMgdNv87U5cIKKgtk6xmUHqG10mtHS7yti5KSEm8h69q8w6+ZffVvis+I0iJJI93SobVhla2WBhtV9RNY5xqTodFnKf3P9qyvJH7A/vWUow34C5iMUFyqWVFA1gATHdo6ZifeTS9dxOWy2GZT4hvBp0gQCCPn8KaOROMCz4iqDcuhTGQmTJUQneFBb5VT4vygz2PvVu4rP7T2QfMg1ykGTmgDUbwAdayR/MzVNrTaFd7SBBDebqNdPnp8qqrUrXBAga9fWvLyagAHNJBWNjsI6me0VVEHT4HHCcwm7w65aIc+GmUZQTPqzRCqAAI6/kkpZLsFXc0Sw/GLtmxcsKMgdhnMEMdNAZ2iNPee9VOHvDz6U2KC1V2OnLVVh3l3hloXsrsQ8eSYCs2uknYmdJ0nTrVjH8Pu4y54OHtO721DFdsqrpqDEGSO24qpiUkBhG8UXwnNtzCv4yMFuZMhJ1UjoCOozS3etGTpmsmpcUDxHo0iffwr23ZHUq6khgRBBG4NHuTsORjMPnGUOTkLKSGMEDTSRm0OtL9zHFzL6nWT1JJJ1PXenpFXFYXD4gkkYUG3dQTIgDKwiSdMpI9D2qM35RIq2EOasBYDXFVVTMGGgHtABv8A6j30gcvf6p/2t+RrqGE4XbAOIvzLDLZS4RKrAgsNs7Rmj+H3zXKn0uXsm3niO2u0dIrNjXlcSq8s1IezwjwmCBs+gJIU6SJIjcx9at4oTfdc6uZzAjSVaGBKkyND6jSkDAcRvtmC3cpW3pLBfKvQHq2UsO5GnYVYw2Lu2LyXIkMoVSQIaFXQE6aaA+/1p9DW7KeLeyG25iktv5jG4+ME/lXuAxdi9e8n4bMjZVDqzXHiTIM5RuYjUCg3B+JriHc3haVVBuAsQDm2A8x8xiBA7UGu2TbcAkKcpuAKdUYgEA9R0+dUtyTTJtqLTQ6YriqpYZmuBWTL5ZEmd4WfNMHppE6a0mcw40XbisuoKiDETqf386g4xirjEB49lBp1CAqp+RI+FR3m8iCB7IMxr169qSONRdjSyOSaJEs/iKBlllPUQDqImvMfg2tyLgBLJ5dQf4h8utaWcI0ZwNBrM9qkxvGXugBypjaEUH5gVo1KuCGiuSzydwrD3b5GLuC1bFsmWIGZpWFBOxIJ210q0OURee9cw+X7vacgktLFSxyQIg6R9aAeIKZOVsaQlxATlJBYdD7++1PhxrJNRYJvTGyLjfDg5PhLbUZV9lMmoktIzN1MTOw6VBZ4APGUBQUCCZJ8zBBmPuLSR8KO8a5aZ87q+iiVUAREDrPtHXp0qlwS6VbLcnMrDQ6b6a08XjeXR7iyjOMNT7ospyrp5baQP32q1e4a6tmhfKB12091NJti3bUgbgdT2qwS922GFxrcbAABdR22IPzNbc+ePTRTrkh0+vO2r4OUYzgl1mTOVhQASDvqZ6VJxNlYKAVlWEQRoNiP32o9zGASXQEeaGA2BIB07AnNp6UpYe3mugdzWSeVJNR7l4J9yLP+/wBivajk+v7+NZWYoXuWeKNh7wurn0DjybmVMCTsJjWoMFxO5bvC6kyGk+uuoOlXbvC2t2BcmDGYrqI6b7GI+tCrN0wR0Nd4Uf7O1PgM2uKr4zXWFyBrbSOsaT006fDtQgX3W54gHmzZtVkSfQ1vh74B1O/0q04JgxoaKwRu7OsqcTx13EXGu3BLGJIEDQAD6AVBhR+Is9av2H199QXli+seh/OmWNRqjrthdMN0DCPXUih2PwzElB5iozaDtv8AqaKOwgVXu238RrlvdFzNG8SNR7t/dWvNp0isXKZeDcZvcP8AxAv+qohGOjLBho9CRB94rzhnBlv4g3G/0QDeugbhQCxAG8NEA+tTcT5mtXr5vYiwLqusBAxU21UkLBHXevNlva59R0q3BnGOLPinD37hMjRY8q+4frVrAcEt/wDcvG2p0LQNvmKoXRad2e3+Ghby2zLsq9NetXsLwa7jr/hYdS2RZMkLAESfMQJJgAdastMY3QjthSzwWzaZ/Cu+Or2ykkAZZggiCYIIB+mxNA8dhltsLYa45GsKNBMeu50+lFeKcM+5cQNpMy2mMLnMysxJMAGCDt7qZ+WVC3r4tnNduWwVRYzMAMp3jTc7iInsaeTi8euK3sWNqWlsV+WrVsE3MviDKUKOIGo+O3eteJcssFe8JC6tG8DoJJkxoJohiSlvF3coKrKgqf4WA8yk/wAwMg9NqvcY40Gw7oBusVbHjxyx6mt6FnKakkuBCxF0tlJMnrp6/WmfgnCExBBIPh21C/7jqdx79aXmSYEbV0TgWD8PD21jpJ97an86ywjb3Pa+HYFkyPVwitxvA20wz5VVYGkADfT9aA8r8g38cjvaa2oXbO0ZiN4AB0EiSdKKc7XotIv8zyfco/yKb/s3xyJh1S4oRMjurtAGQkhyW0IMrETtSZXT2D8RUfGpdkKfK3IFnFYe87veFxSyoEWVJUaSQDv2kelLvAg6peZVkAAlifY36fxHsKceF3i929awtxcOrsWRBuSDCeHmO5U6ztqdOlVeXbVtWtwYJAbU6lZ+XWn6fHkm3pdNHl5ZQhVoo8m4i5fveBm1eNTJgA6wJ7flV/7QuALhBZNqQHLydQWIy6n5/nUODuWcFdFy22S4oOploDCNQZHzrfmvitzFWVNxgwTVCABGaB/CNdK0fhmrdq++5DxnKo70Rcrcav3Ld2zmDeWVZzJB6KJ11iYHY1NytzVF63YuGbcmWJ3fpJ/lnb4Uv8FZrLllgkqV19QQCPUHX51Da4MZAZoBIEx3PvrPOE5rTLgvDTDeK37mY7jdwteCXGCXXLFQdDqSJ70LtN5x3mnI8kWlQM99xm2i3P5HQeteYr7PxbttdW9mCAvGTePXNR8GSE8RNiXH70/tWVLk/ete0BghiuYfEXLklCgDCdQepU6wJjf6UKvYc24zL7QDKZ0IPaN+3oQR0qLD22IbLtGteviXyhCxKqSQs6AtGYgbawPlXathTZN9jTLxngzpasXkt3LefyMjKQS0STEaqZIk+val7hlwi9bgScw/OnnH8+3sQVtMiSrPldZzsSHCw2wPm9oDsaZW1sMhSTg1xxmAac+RRlOp00BiCan4zwi7hr2S9GcAGQdwdiPrXZsLez4dydFCeUe5ZdpjctnBPUT315t9pjE43zEE+Emo+NNKNRsSMrlQqi6e5+ddf+zDDM+HUsoI8wDEDXzGddzXHRXXvsf4yptvZKqvhKXLSZILEkmdAACNqzy3Ky4CHOt65ZRzhxaTw1GYGypzA9J2HTSK5hi8Z4yhyqAnchBEjpt+5pi5k5nnFE3C1tL1pcy7wJJtyI0ldSP6hNArSK2CXLAy3yJ6wwEZvQQI97VnT3sto2S7gG9jGs3lbQlZ0gawflrTFwjA3rVhuKJcFpDdEWizfiQ3mUkAeUmQN/oKDc6Iy31VzJCCRAETrHlAFUeI8fuXrVu0dEtqqhRMeVYk9JO5q6k5RrsQktMmb43jpvXjduidDkQEwJYmJOsSSfX0qfl3mX7vee4wPntNbGTQrIGUjUEAR0IO+tAZr2abtQgcXF3kUXCBB/EI3lXYidSTowjv5hVvG44MsKCZHwr3lbhT3oLCLQFxCT/ErjVV9QxLTsDTZhOX7SWwmXOAIluvy0rRjk9Ndjb0/wAPzZvMlS9WINi3mYL3IHzrpyrGlU14HYBBFpQQZBA6jars10Y0fQ9F0kunUtTuxQ541Zf6Un/+mj9KtWeZbGI4cmHuCL9hwbZyyGUiG1J0OgPrC/Cnz28Mv9Sj/wCJb9WHypZTD+UEGDE1Ga8x8/1zf4if7/YZeF32OItm2rMy3FIC+0YIJj1gHWm9UNwkgbkk+knrXPuX+JXrV1LqWjcKNMRod+sGN6ZcBxX8J8S6A3RnBBYgST9NxpWjBKUdTit6+h52RRlSb2sJcYcXbbLmXyg24WN4gz1kGQfdS01rw8NcWSwR8oJETqs6HpJNSW+aLbD8W2TcVDlg+XPPl0/l1JJ309aB8OxVy5dCNcMM2oJkGdfqfzrLik8U5Se9p/M2SSzaIR5tBThnMltLVy0bcu5jMxBVQNQQImZ032NHbuVrJNuHIKEFZ80su3XrSbzBgxavQNiA35/2pr4ZfFrDDEKAQhRlB20ddD7qaGRJWu48unlqlF8xPeaOOtbFu2nkOUToQSrAawehO3p769wHMLvhHDCQbbKY+IqL7QeM2sWlnEW0CEl0Yz7UQF3AOwmOk0N5Y4hGHxVogexmB+EH9PrTyyVckRx4rkotdv8AQFJ/f/NZXmf96f2rKQSiM4ZcoyEydwf0ioDYPUir2HXTUkQCfkPfWY7hptFQWDFkDmOk9D6/3o0mCiC1bI7EfGfdPaieHx90R4NtVbugYt8C0kfCocNgpEkwOn77UY4XYFtrDhswcamIAYe0kyQSBB7+gqkYq0mzt6bQ5YHnP8Bg+FvqzLBC22ZQACogmNI123J3rnvHeJm/eLkEQAoB3AXauscY4rawmDF24ubN5VH8zQSB17VyK7ibZcsB/qKSVj2GJ2BPTr8afM1HypkcG/maJMFwg3LVy7mAW2O3tHt6f5pt5L4iuCtm+yljcVrYCxrJGpneMpoR7HDRH8ba/P8AstTcRkDB2lJEgTHrlH6moOOx7f4eChdb6V/cnsec9gNfF2f9QbRGUKABUfLqg2HLAlUuK5I7gGF7Sdtag5wvE4jL0Cj6yf1ovyvwt7aZ3ZgHghJMehI6nXTtPym8V+VHLp3PqHDHwgXiuXbuKfxHRbUySSTJk9pn8qtWeQLQ9t2J9IH5zTSqzoNTV21wW638Me8x/mtEcaSo9P8ACdLh3yV/LEm9yBZPss498H+1V8LyHFzzlSnpMn0jp766E3L93+k/H+9Rf9HuTBWB1JIgepM02hCeH0Mnaa29/sU8NhNktrsIAA2H9qL2OXSRLtHoBNXMHjcNb8iXrWYaHzrJPz+lFANAadUYc/xSbdYtl8wDd5c08r6+o/tQe9YKEqwginSh3HMBmTMPaX6jr/euH6P4jPWoZXafc5hzxh5FpokDMvzgj8jSqLOaB2rpXEcCt62UbY9eoPQikDHYJrF3IYJGo9RUJqnYPiXTyU/EXD+oT4JgsrrlZlDAnSOnvB60Q4ZY8NCpOcXGJhhG+hq6MEtlEIYPDGNIkMrbb/xAigWJxVwDMvmCACR1Leae8RHzrlkaScTzHhjbUja7yuCzZWIE6aSR8Z17Vj8s+Dka2GuEOC2kQBruCd9BqKYeAWWe34ntAMMyhdVWRLbn+Vhp094plwPD7Tm4ki2yHTaIOusEx8enurk4S2oOOFStsQ+K8DuX7uHJtNlOj+gnv8TRDgfLd58PdwrqV8zZC0gEDzKTGsEj6044q192sl2CuvYMNfcdvhVTA8RH/UQniqVdT4cEEDKJAb1PmpHjjGkbcmbzSltbXP8AFf6J2J4A33RrcW2KsSCCYtnSRESG6fGlzAo1kvIkOhT4zofzrqdhrPhOwuW8uYB9V1Y6yTPXtttSVzJxHDM2RJLAsJjSdQIPUSd66lp4JT513uthSzH1+v8Aeva0zfvSsomGzxvZoxzGUix4X+mqZBrOZhBcj5jWBJBHShF0+UVFYg5s2aQPLG0yN56b7daTumdfKHuzh0WxYw1wqty+wZWynQN7Kl4016dJHwTluOrLb1IS4TlPfQN9FE+6nLCcMF/CYVc2VgGvZ4n2SVC9Pn6VBzRwXwcQl9Lma5c/FKqsFYykkiTOYyemxrNizNyab9fk/uWljlpUq2J8G+K4i4whFtkVMyM4Ki2QIzyozMdfZMgkjQRQji/LV3DXXRnVguWchEE7wRuOpHup44L9oq5FRcIsogthg0eWZjRNB13oRzNjExLZhaFt51ZXzBhGxEDX1rVcpyJpQigRf83Dk/paD82H6irnGLBD4V+ilVPoZWP1+VT8Jwng22ViHViGgrEfOZ2Hyo0r6x2j9++rabPc6eeLMlDV5mo7U/0gPifBvExdtiPJllu3lO3xkfWj8V5VnA281xB3YU6VHqKEcWqa77sYeF8OFtQY8xGp7elXgK2ispz4/Jklkk5S5ZHccKCxMAAk+4amuW8zY/E4om5kuCwCQgAOXQ7nTU6b10TmS9lwl09wFHqWYAVtw6yBZywPKABMdN/nvU5LVsKvU4k70Z5c5ru4VhBLW58yHYjrHY+o+M0947lHCuCSkHoFMCfh3pN4phkEqoAA2jpUvDa3sPJ1fDuLiK6GVYBgfQiRW7rIg+6g/IdzNgLWsxmHyc6fKKOuuk1ZO0L3EBt65txriDXrrPEToB2A0H7FdJc0tcS5YZnuNbC+GyF3loy5SCY7yenv9KTJsrPpvieOcsaceFyR8t3S13wbltvOn4S6/wAMEEbZj5T06tVBePNZzooturmCG1jwyYJA6EEge6jNkYnDBLjwgtMQhKKRESNQIOhiJmaWeJ4ybv4luFVdEBC6EeUyAd5DeopFJTj6nzTUoyCnCebzhm9gG3dWWEDyToSnYiG9CDU7cfvi7nsqfDVUzSgQlXaACJk+aQCPpSZcYkD0ET86KtxVhYIzku7Kp1MqlvzLBOwLEHT+SlardDwk07sceL8WvKiF7bqoaASJlm2EfD1oLgOKqvivM5lOUkDdoOnX9iqFvGXXI+83MT4YMgy7QwPlMMfhPepE4IlwqLTXAMoZy67E9h1/etTlLbzsuteSdxW5dwmFS3ZY3PKrKGAfQlhtliAZBXU6D12K4FOcEg6tv0OvQ7UUXDti8SLFt2CwYzz5cqy0gdJFVbWHKwrZhsQCIzTtp1GgNVUovbuZ9L3bB2v7msr3L7/l/msrhAkeW8QV1tOP/WvcHwC6jeay7CIIiOo611FLUiIqo9ghoIg+tWyYlDhmaOZy5QI4fZuhVH3d7YtplAiZBJJIqdcbg/uz33CtfuyAD5mGUsEjUZCIWWG0DvTTg1zO09hXKeEcZewmIyorBhkzEapJ1y+/r7hXkdPFzuTX9fM9SeakoLhBrh1tmyqAtuSBBiNTqTPQb61fxWF8/mC9UzIAFMRDAKI1BGg6g0vcFsvfxKsWzWUUXLxIIRVAlwfXcDqZ0rTHc2M5bwR4KnN5UEQG3CncCOnqRtWqLal7EXWn3HrjbpIa2NJJHmZlE7ROkdgNN+1DsNjkDZCwDNqAd2769T6Uq8E5ibCG6rKHFxcpknSDI26T++hg4xjlulHSQIOh6Gdvh3rRilphp7j4szxZlkiv+o6BNXOFvF1Cf5h9dKC8HxZuWUY7xB940P5TV8NV1ufXOsuPbhr6jzFexVLhuPFy3mJEj2vT1+NQ4vjcaJ8z+lE+MyY5Qk4y5RPxfCi5bVD/APsRoETo6mY3gAEf+1D+NcWewDkVTqBla3dbNIJnOnlWYMaHYmquE4ixuKPKS1wIpYk6PownfMJ0ncH+mi/FMVZNibqs0aZQSCx6DQiZqbF4AOK48Vw4vG37YhBr7XmnYSII10nalG5dLNDZT/tDCI0MhxO8ie4p65pur4dg5UIB1tgiCCIyjpHQH3bUC4ndtBQbYILDUEknToZ7UVbGQY+zHDutm4GaVzDKs7atmI9+mvp6UzcZvC3Ydv6YHvOg/OuNX8Tes4hipa1cSE8ra+URqesxMba02f8A5NexNhBeCggzI0z9ASNh12+lLHmjV0eB5syXbl/sQzWl+2HRkOzAqY7GqN7jFtbnhk69T0HoT3qfE4tbalnYKo6n9O59Ko6o+s145qStUtma2/uP+nicWuXNOU5gARod5iNqHMmAe3jmFxc0sMMuYyVRYQ7ayY37Ut8Y4navPmkEGTqNqEYe5leI3rE+nT/W969NqPjss6lSqkPOCuYArbR/Dk5SzZTI2Jk9tII21rbiNjBtjHVHU4e7ajNtlZT5dxoQI6Uk2eInMQYAq0l0k6DSrQ6WD/U2Sg6GrBYk3AFvYxUNl8qtmbzxs65YnTTMdasYmxhRl8LFhWG7e7UQI7670omtLiEghd+lO+jit038v/CmtpUPnC+JYHD+cPnfIwkE52LCDvoJ191L3MnN7YtlBsWrYDghlBLHTKAWJg6AdOgpYx/CL1k+dSI6/GOsGZ6VZEkIesialjxR3e9ktdlb99K9raT6/WsoinUL15btxEzyg3UbFuk+4VtjsTbDLJAyRCl5nTp1j0pI4XzV4jXXxJ2TNbVfKMwOgBGo3md9N61uYizYbD3bZNzxJa4HHskNBg6E/GdvWoTbeVyAkljSOq8H4hbYZgwIkAwD0EnpXF7mOhXQD2mJ+v8Aiux2sWlqxmVRkknt2zflHxrj9y8C2bINSZkCNde1SwSatIaEVNtthrFcZTwWwVhvwmKvn1BLGC2cAeYKBGg6UDfCZASHt3FETlLdTGzAH5j51cxfly5lAcE5kNsLHxAB1EaGr3A7K3GVPDGZoVQQIJJ0mf1qilS4NDxq6so3+NMcOtg20GW4bmcDztpoCfSSat8yogdPDUKsEwBHXfTvTK/DLaXXtvbTMpgyg39NNquthLBBe5aVlQSxyAhV2nbQTSfiVC46XZddI3HXqVATlS9+Ey/yt+Y/5o7mqXg3G8I2K+72cOgnTPlUAlZPaT11qTiygXnAAAnYe4VXpuqeSfhuLW1nt9Bm1RWLukR4fElTI+I71W4jjj3Pw/c/Wvc1auARB1Fbx+r6GOfzLaRFwLEE4qyP/IGP/qCRT1xrh48RJ0QtmzCJH9MkGBMa/D3pWAtLavLcAJyzpPcEfqaa8XzNavWsvmRgdCRI9QY1iPTtSU0eFk+H9RB/lv8AbcHcd4GviFjAEblpPvgKNdTrNCuBYJbl8ZBKWzmJM6n+ESe0TUBt3MRdyKr66at5YH9RMR+4ptsYNMDh1nVjqRsWYx8gBA/ya4zLFPUoVu+wnce4bmx16dsyk+/ImlUeOcYFhcqx4hGg/lHc/oKucwce8PNcaDcfYdzt8gIHypAvXy7FmMk7mllKtkepOa6LH4UPzvl+n/f6Q4u40aEyTqZ3981EmAvXJhWYLEnoJ21Ogmt8UhIEdDNG0xTXbNjD2oYQ124DADO3lG+hKqIA9DUVueJN0L1/h7o+R1g6aaHXtpOvpTQOB2zgvvTKVcSCgSF0aD6g+899KP8AOHLltrFp7aqojKCiASAAZY7FpnboaX/vjXFuYRTlPtEMd2ETB6ht9dR3NXUJJqu5HUu4p3yCxK6DoKmwLOSQgmdYq1icOIZfDyONwZnTepeWLGa64/8AGx+RFFQetK+fQe63JMPg7pB8hn1IE/WvRw69mH4bM3oVgT8fzqhi8YcxAG1GOVONLadi6yCNdJgjbejObWyKJpumOXKeCsmX4jAyABLb65upJiQdhpW/2iHCX1S9Yyi7nAcLs66+Y7aggCeoPpQLmLmSxfsFFENIK6AbUrYC0S6EKSARrGg1HWoxbad7AlBKdxZBA/cVla5v3r/aspQFK0dK28QmB229K2tYVo2rPuzdvypQUzoXOHFyljDYUSrGyly7uDL+ZR79ZPwr3kjl44q8wY5Vs+cIUXVpgAgiCN5kfnSvwvD3MXiAt9nuO6lFJYs0gQgGsmANBXSeH852muv4ch2/hZQpLakjTYyDJJ1J1rNLy7JFMaai6KnGOFedruIRWuLdNwgNlU2bYTMIbqSe8yaFY3FC1iiifhqcRbcSTIQkFSrAxENm90ete84cdLK4vKPHZRb8pBVRmliNTqwVVnsDtVDg3LYuojl3kgHpp23G1UitrYVJ1uNnMeOtXh41sJmGsqDLoDlbUnzFfIehgH3UHxeM/AaDv7WkysMSdtCCABrrm+NU8TgkGJSwjXC+Q5jmAVFOpkRJPWAR0psw/Klv7v7Tw6ARp5QR0OUfUUEoak2aPFnHE4LuI55kFu4l2z7VvygMuyhSDqDqSSR8KbsbjFuXXK9xI6iVB/I0KPIVqdHuaf7f7VIeF5LrXRcbX2gRIPT308HGM9ftRp6LqHgnqlwy5SxxzGX7FzS42RtVkA+8ajp+UUyo3nUMNCY31+ulBvtAyW7gsqZZDJnpKgwffP0rU5KUbRu6vrMWWDUJNSW65XsCLXNd4b5W94j8iKK4HmcPo6FT3BkfWKUqt4RSQYnpqNwNZ+lS1tdzzYddnhxL+9x4sYxH9lgfp+dWL2JMAuSQNBJ+goPw3l27aCNdBe3dXMh6jQHv2I/c0I5ow1x2YKVW3aAOXNBJIkkDr2j0oeOzS/i2SqcVfqT4zhBvOXa4dfTQDoBrtVK9wCI825jb/NWeUQ3hvP8AMAJntr+lNPCeXDinyZykbkZZ16gEHb070G1XueJLJOU22xG4vwDJaLZiY1gL/mheC441spAGVGVojXSOp27zG5pw5m4Jewtp1e74gNszsch0G4071z00Iu0Bq+Rpv8bONx9sqhRGdVFveJ0Y6AAk6mrXHcAljiLLOdVITUAgjLsf6hIHvXpS/wAvcW+7YhL2TOUmBmI1IgEEdRNS43ihuDxGIztGYjckCCYnQtGYnqSatGbX92LpXyLfF0i+wA00iB6VrwG1et31ZVJJlQBqx20yjX4UNu8Sb+FmHTU/2FdD+ynij4jHsbrZ28FyCZkaoDr69tqu8kXKwVtTIuIcm28OXuXLbIrjNbzxmUHUyNRmBke6DoaFjAWgjsWyIysyZ0Jz6eWMo67TsJrqv2gWw2HAe3ntg53P8mXb4E9OtIvKmMD4xLVxMyNY8O3poqhczCIgmZU+oNZpctlYy2Qtcawtv7nhiB5yJJ2Ov+Rv6UEwN9lbKGIBIBA6j1o5jsEwxN3CoC2S42UbwANfhA+lB/u5S8FbuKFh9yHL+/2a9r399K8ogNbWLEbGvBih2NXuHcs3b1i5eXIEt92ALd8o6wKERU7sNsJ4HiptXFuJoymVnoY0Pzqql6WlmOp1M66nUmoaY+O4FfBtvFpRCgG2hBbQEsdYPbaZFK5UxqbKnGb4uXmbMpEDYjtT3wDGW7GED3GUZbWYZjAYwSoHck6VyoGmzHYq22EtIrKx+7DMOquGf5EQD7j606hq8pO6IeBYpr+IuXXOW4wIRoMI+kbagATvpoO9dE5X5mOIwt7xUFt7DZGA0nQ9DsZBEVznljm23h/K+HFwbAKcpYkEMSRqTBgCifAePg/fQ0o9+8r5W3Am4zSYA0lR032pFjUmrGlN1Q7cOctaZ96GYrA/eMG5R2S4RnQgNJCnzAAEEzt8RVKzzZYt2rVtm0V3NyJ0JkJPePajUbUnWeY2GMN614jAo6KrCWAa2V2EiAxzadqM8e7Q6yUi3guPsVTMwZoM6mRqYnpOnbrW/OeNF3FtcH8aWm+dpJ+tKaEqdQdJGsiDEfOm7gXLYxFpbj3WGn8sxBIA1boBV4RlNaYkHOMXqkAQa3GPa2QUMGmgclozQl8sO+Qfo1BMVgcKHKtfueUwSLXzjzUJYpJbhWaL4HnhmIOIW5du3zks2kFsBYBDEZZAnWQVkdtdqUuLcyLcLC2xVCIbTUxIGXXWR7opkbD20w9ixZJ8NWL3CRreJEAnXRRJIGvSua4i1ldlOuUkT3g1DwtLqQympboeuQLi3W8MxJfXM0LLAwZjuIir13jyYF3uozQzGApnP2Ek6LA6HtSzy3wzPhsQ38wyAeoE/mQKoWuHYjFJIHlspA9Y6Dux/QU+gnabYw/aFzHbuXAmHUhXthrokxndQRA6FQRtuSe1IZsmdjUyN5hJ7VaIrkqKJWXsNxaxYK3MPh7njINHuPKhv5soGp7agelT4PhuH0OIbM1zzGCfKW1I8pj50Ky0R41wC7hLi274CsyLcABnRtp9RBB9RT6gaECuL8PFu86IcyA+UjWQdRJGk9Kd/sSUjiDSI/Aff/clJopo5H44mBxQu4hbgU2jGVdTmjKQGI8pg60FyFx2O6XwpRrYCsD7QYSCD0I+nwpD5jNnA4nBFEAUC4k9TIVQSesZp+Jq0v2s4H+Fb8mAPwx/96B/aXxbD3rKCXS/JZbZUBkUgA+IJOQmJC76agTT2qJqLs85otJgbt3EB1L3ywKESSpA9kjYyDPSCO1c8uXi95TGoI+Ote4zENdbNcdnaIliSfrXvDID+fWRpG+bZfhUqotbb4Knz+tZXmb3fT+9ZTCjZyIoKlPDR7mY+GMoL5ioHlPQ6Hf1qPmbkd7N7KzjMbavAUACSVjTtA1O+p6VNd5gIxM+Gtjwj5ci/wAp0YjTNp/irvPnMQv3A6EFntKnl1Agk3PrC+4NXQgvzMWeR7RRz3E2spgEGOo60z8F4gvgoLiW2Cq6awGILAgA7kjzD3N6UqXH1ongbdxLTXEkCIka7NMx0gTSSbW6KQUW/MEcHyFeudQvbMI+O/oaK2fsuvkaXrYH+00V5Is4vEvaK2ytpbYFxnbRhByFAddTJJHUmdhTNwrlq7hwbt5nLsWzE3JTU+QKuwAA7emtZZyzRTkuDVBYZUq3/kQ1+ye8hz/eLa5dZg6fHpVbG/Z3csKbzYpYGpZVdjvqdNTT7zBx0WmsL5GF28qnPGWCROadIEzuIgd9M4RyvaKrYw/ErF0q7BrYUQ4aW8OQzZRAfYHqelDHLJNWDIscHT+5zIcNtZkz3/GRw0EKU1HeZjr8qhdhhrdxEBV7oyhzuEzeYaaiRl26fUly9wpMRfOEuq4YOy2whUAGTnDMVMgRoY7zpV7iHCMHlNv72vkmCXDnTSFyqJB6dK3xa01IzNO9URfwFyLD227E+voasti2Th9kKxXOSGjqAW0n30X4Vy3hcReCLiktArqSwICqvmOsawCd4pl4N9nC4nDW0FxfDDgq2cZiMxkwAd1Jj4VeM7jt6Gecaav1B32d8v2TaS/nm+zsgQN0j+WNSQZ1IgAGoftLXCrKrC4kMA6gTAUQQTOm4PUnToKN8g4SzhGxl5jmspde1bcHNlRFZrj5tJGQIsjckAb0k86cdsYm4t2wpDXFz35H/cMSon+FY095rL2p+pX9VoKYHEZ8IGtmWVI7kMBtHyj3ii1nlGxadrN5bV28keIcuzOA0a7xmj+1Ufsg4M92+ztpYVlBJ/icGVVe5iSew3q3wDxMdj8c7O1m0LuZrigZkBbKq6ggeVSSx0UKxrVHKotNohLG2mkGOGYTDi0TbRPDEnyrppqdP3NS8MNq8k21AEsAux8pgmKCchk4k3bHjsmGN0W7d3QOxOc5beYHzMoDGZyie4pPwXGb2BBZTml3CZlmQpZZB6e0W7EgUX1HGwi6d77nWzw+zgcv3fD2PFdQ7ubYJ1mAOw/OuVc3218RnCqrNcLMBp7RJ26CQab+Z/tFxlnE27OFVCxw9ksche5cZkUwI232A7+lHeDcJtXbGJe8lsYl7VwXDcgiydQSw2VgWJMRAWNJrLK2y8Xp5OPcFsB8RZVvZa6in3FgDTV9p4uXOIC3Ga4FywuplrlxkUR1yOgii+HwHCF+73ka4rWrgU22PmxBDDI5mQqzqYjTSJiSts2MLxW/i8QNDiWtBmk+GfDDZgBvoVWegJptDH1o5zxjkzGYPIb9kqHbKplWDHePKT8uusTV/iGBxWN4l4eMAsXSBnlYW1bRJmAfZCCd/jTVjeLqqE27j4i4txrwuvoviuMuZVI0CKBkBESSY0Aqhxrj74mxLW1S86Lbu3l9u6qnQbQoJgkDeANhFBqgeIitgPs8y8QFlrniWVtfeRcQhM9sarBJhCWgTOm81EeGYS7jbl5VKYFHVYUsTeeB5LZY5jnIZiTsskxIFFb3PTWjbNhFt5LSWmzAMboRcoD/ANAkkKI1MmeijjOeMQMVZvjJ+A0paVcttO4CrEBtZO/roK6jlOy59oHB1sYy74dvJZLkWwNjkCh4HYMSO0yOlLeEuxcQnbMPzrTjnNV/F3mvX2BdthGijoqidFH71NQ2Lmq+8UCikZr3+v8Aiva2n3/X+9ZRFI7d+5dbUlmYgDX5D3U22eE4ywV8eyjIY8xymBv036mCD1qb7OuCYa4yXc7NcTVrZiAY0PqJ1H+KbONK4W41y+xP8ChIUTuJAmSO57d6045+ZEpQ8oOxeBw64Y3HW0sdci/LaSaWE47hy2RUKgyM0LBH+0CYNGeDeHfv3rVy34z+EPBtlo2k3MvZtAfWIml7mHky9hGl9FIzI4kgxrlJGzAflWieapUiUMW1tnROVOMpguHYvEkBsjW1AH8pPlA7CXJHxq6vHDxfDOMIGXLObP5YMeXzCQesR2pT5Twl7G8MxFq0guv4+HldBKqSTMkCP80xY/iVixhLmETFYXB3g03YBOVGWCqeGPNcA0IGok7TNYM71ya7M0YpODUlyjlXN2KJuLaOotDRpJzZoMmSROw07Uc5Rvtw7B3ccTF2+DYwq9zp4l2OoTQD1JFLxxVg4qA1w4csql3Hny6B3hZj+JsomNBrTvzjzDwkuhteLivCRbdmys27FsL3aA7SdTG/epxVKhpS1O2HOXfs7s/cS9y5fQ31GYJcgOdJzErJUtJjaBJ6VZufYxhPDBz3cxPV1gLEkny9tflUOD58uHC2gLFtrjBRagEKpbWAgnReg9BVq3x6+1vwLuUsSbjsMwzSRAIbaPeZgbVp0q1F8kdT5KOH+xuwL2W87rb2Rgw85I0iV+fwHWmnljhBwua0R+IUIUbkBQQCT/UYge80uPiHYqCzHLoJJ0HYdq8GOuISyuwY6TJnXfWtawunVEJZPULW+CYfD4G1Zvlfu63GN8BvbfTKjGRME5jBA/D9Nee838q4SxZe5hmdwIIY7at0ESQARr1o+OJg2L6NcaCGUgBSJYZQJOobrSzinX/pTBWzBWymSCQBc8oMbaQazuKuSa4stvUZXyMdjn/DYfB2EwZi9bw5YqActtyym5mLDzu50noM0bigVz7VLDfeLVzh6CziIa4tm6yO7zOYvHsn+UAdd5IpDw1yCdYlSPf6fGsgVkLVZ0jk3ny2iYm7cw6BMOqvhrC6C2RnBKltS3m81wyxn3Ck+/zCbmLt3bwBCp7CeVVAU5VQD2QogD3b9aEPcIQgEgbadjv86qqkntXUNq01Q23/ALTseLQsrcS2FXw89tAtxlTQA3N9AAJEUC4XxK4pdVuMFugC4AfbAMjN311qHC8NuXQSi5vNHxgn8gT8KKWOX38G5diDacW2UatJGw7xptO9Mq7snRMbs5Y6U1c78y2sWlrwQytHi3iRH4rhEaJ3AVBr60p2iAqsXA82QqRBXSQSeknSCKMJwh/DDpFxGRXLAgZd/LBMk6HatTnDZ37HNMIcPSFjeimDsCJI0E0Mw8wp8qlgSueRswUzpO+g/SiPDuKA4c3XKrAgwdAQYgT8PnWC/M2QyRdcAvmOwmWFXU9qUcbhdJO51pkxnHbkFb1sC6x0tiQVUfzkzB6bb0EssHGYBukjKTE6bgd9Pl3p20+CmOLiqkALtiAfSP1qzYGq+8VLi7ZLMADBE/v51Da0K+8UZKtisSfL+9K8rePQ/Wva4I48n4RfubXLKMLocrnXWSYKg9twNY+tSX8fir19MK+DH3ggEw0EKerToukHXSCO9DOW+e2weEWzYtA3DcNxndZA9mAo66LqdN9NRNaWblzEXRibmKhrrAXRmCOsNplE+yAAQTAERBjW6aTtElqaok4xh8RgMWLlqcykqrxo4jzCOwmDtvpV3nD7SBiMIthAQxCm6SI10kD0n6UO54x6q6WcK2e2ql2cHMzu58xZurAAClTDsfEVnDESC2msfHc0JST37hVpUXUvXbNsMlx7YuzorMpZREFgDqJJiexqjnp9+0ezZFnCrh7qXiuYMUyzqBAKqTG3XrSAUPY/KpS5Hi9j3PXoatfDPY/KsyHsflQCM+E51W0ttVtsShUzIEFY2HvHWjXC+f7BKm4oQ+zIDE9znJY6SSQR00OwpHwF+2gvC7aZy6EIR/CZ3/L4TVbBYG5ccIiksdht9ToKprbkmI9lSO74TB6hmj3VpxC2irMaanT0qPgeH8ls3LqBwFzedYJjWNdpqTjTWwhi6hMbAz+tbYzV8meSfFHLOerlr7wDhyVRlzFJJKMfanU6nQ/L0pct3CNASAd9d/f3q1xmTfuaE+bsapqpkaH5Vins2XW5MDWVqQex+VZB7H5VIqZcHlPvqs4G4qw85TvUAsNBOUwInTvt+tcKy9gLV1wxtIx8P8RyCYAE6nWAdY7/AFrx8e9x2W0CoukAoCTJnQDrvHroNTVSyWUzBjtrBrQKRqJn3GuBZPicUWCqw1WRMamSTqdzv1pmw3FymHtILgMoqtBOa35mb2SP5X0Oo36mlLw27H60ycqIBiLZuGMtvMhgaENKzPbX6Us3UWzoumZxK8+HKC29ySsnM5OkSykR1IB3oBdxBaBJgaD3dKZOaLbeKxmRdU3O+VwGUx6MD9fSgdrhjvbu3QBlt5ZkwZZoEDr191JCacUwy5CHMOPvM6XWVkPhJbJOksqwx9ZkmfU1X+9kYYKJD5g2ZWOqEMMpG3lZB869HD2Fm8HJm34ThZJBDSPjAYH0qiVMWyVkQdNdfM3aqKWp2c40kW+J3gSua4GPsnw+o6nYb6+U/kaiAGbyyVnQncidJjrFE7/As9o3EYqVUfhHU7nZp1A93WhlkS4iT5hvvv8AnXKam7DpceSxHurKmyH9/wDFZTBKdjapztWVlAPY1resrKLAeGsrKyuOJK9rKygMe1pd2rKyiArNvXgrKyiAmWtTWVlA49rFrysrjjKzrWVlEBsa1NeVlAJudq0basrK441s1sfaFZWVwTF6Vsev76V5WVwCI9KsWNx76ysonE1ZWVlAJ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6" name="Picture 16" descr="File:FrancofoliesEstra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776864" cy="5832648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2483768" y="764704"/>
            <a:ext cx="41985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Scène des Francofolies de </a:t>
            </a:r>
            <a:r>
              <a:rPr lang="cs-CZ" dirty="0" smtClean="0"/>
              <a:t>L</a:t>
            </a:r>
            <a:r>
              <a:rPr lang="fr-FR" dirty="0" smtClean="0"/>
              <a:t>a Rochelle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8101680" y="5803976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Dosto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fr-FR" sz="4000" b="1" dirty="0" smtClean="0">
                <a:solidFill>
                  <a:srgbClr val="7030A0"/>
                </a:solidFill>
              </a:rPr>
              <a:t>Restos du Cœur - Concerts des Enfoirés</a:t>
            </a:r>
          </a:p>
        </p:txBody>
      </p:sp>
      <p:sp>
        <p:nvSpPr>
          <p:cNvPr id="49154" name="Zástupný symbol pro obsah 4"/>
          <p:cNvSpPr>
            <a:spLocks noGrp="1"/>
          </p:cNvSpPr>
          <p:nvPr>
            <p:ph idx="1"/>
          </p:nvPr>
        </p:nvSpPr>
        <p:spPr>
          <a:xfrm>
            <a:off x="250825" y="1341438"/>
            <a:ext cx="8643938" cy="511189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En </a:t>
            </a:r>
            <a:r>
              <a:rPr lang="fr-FR" sz="2100" b="1" dirty="0" smtClean="0">
                <a:solidFill>
                  <a:srgbClr val="7030A0"/>
                </a:solidFill>
              </a:rPr>
              <a:t>1985</a:t>
            </a:r>
            <a:r>
              <a:rPr lang="fr-FR" sz="2100" dirty="0" smtClean="0"/>
              <a:t>, l‘humoriste </a:t>
            </a:r>
            <a:r>
              <a:rPr lang="fr-FR" sz="2100" b="1" dirty="0" smtClean="0">
                <a:solidFill>
                  <a:srgbClr val="7030A0"/>
                </a:solidFill>
              </a:rPr>
              <a:t>Coluche</a:t>
            </a:r>
            <a:r>
              <a:rPr lang="fr-FR" sz="2100" dirty="0" smtClean="0"/>
              <a:t>, révolté par l‘extrême pauvreté et la misère de certains de ses concitoyens, décide de créer les </a:t>
            </a:r>
            <a:r>
              <a:rPr lang="fr-FR" sz="2100" b="1" dirty="0" smtClean="0">
                <a:solidFill>
                  <a:srgbClr val="7030A0"/>
                </a:solidFill>
              </a:rPr>
              <a:t>Restaurants du cœur</a:t>
            </a:r>
            <a:endParaRPr lang="fr-FR" sz="2100" dirty="0" smtClean="0">
              <a:solidFill>
                <a:srgbClr val="7030A0"/>
              </a:solidFill>
            </a:endParaRP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Slogan</a:t>
            </a:r>
            <a:r>
              <a:rPr lang="fr-FR" sz="2100" dirty="0" smtClean="0"/>
              <a:t>: </a:t>
            </a:r>
            <a:r>
              <a:rPr lang="cs-CZ" sz="2100" dirty="0" smtClean="0"/>
              <a:t>« </a:t>
            </a:r>
            <a:r>
              <a:rPr lang="fr-FR" sz="2100" i="1" dirty="0" smtClean="0"/>
              <a:t>On compte sur vous</a:t>
            </a:r>
            <a:r>
              <a:rPr lang="cs-CZ" sz="2100" i="1" dirty="0" smtClean="0"/>
              <a:t> »</a:t>
            </a:r>
            <a:endParaRPr lang="fr-FR" sz="2100" i="1" dirty="0" smtClean="0"/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Vocation</a:t>
            </a:r>
            <a:r>
              <a:rPr lang="fr-FR" sz="2100" dirty="0" smtClean="0"/>
              <a:t>: cette association a pour but de distribuer de la nourriture aux plus démunis, de leur apporter une assistance bénévole et d‘aider à les insérer dans la société</a:t>
            </a:r>
            <a:endParaRPr lang="fr-FR" sz="2100" i="1" dirty="0" smtClean="0"/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En </a:t>
            </a:r>
            <a:r>
              <a:rPr lang="fr-FR" sz="2100" b="1" dirty="0" smtClean="0">
                <a:solidFill>
                  <a:srgbClr val="7030A0"/>
                </a:solidFill>
              </a:rPr>
              <a:t>1988</a:t>
            </a:r>
            <a:r>
              <a:rPr lang="fr-FR" sz="2100" dirty="0" smtClean="0"/>
              <a:t>, le Parlement français vote la </a:t>
            </a:r>
            <a:r>
              <a:rPr lang="fr-FR" sz="2100" b="1" dirty="0" smtClean="0">
                <a:solidFill>
                  <a:srgbClr val="7030A0"/>
                </a:solidFill>
              </a:rPr>
              <a:t>Loi Coluche </a:t>
            </a:r>
            <a:r>
              <a:rPr lang="fr-FR" sz="2100" dirty="0" smtClean="0"/>
              <a:t>: </a:t>
            </a:r>
            <a:r>
              <a:rPr lang="cs-CZ" sz="2100" i="1" dirty="0" smtClean="0"/>
              <a:t>C</a:t>
            </a:r>
            <a:r>
              <a:rPr lang="fr-FR" sz="2100" i="1" dirty="0" smtClean="0"/>
              <a:t>haque personne faisant un don à une association bénéficie d‘une réduction d‘impôt</a:t>
            </a:r>
            <a:r>
              <a:rPr lang="cs-CZ" sz="2100" i="1" dirty="0" smtClean="0"/>
              <a:t>.</a:t>
            </a:r>
            <a:endParaRPr lang="fr-FR" sz="2100" dirty="0" smtClean="0"/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Les </a:t>
            </a:r>
            <a:r>
              <a:rPr lang="fr-FR" sz="2100" b="1" dirty="0" smtClean="0">
                <a:solidFill>
                  <a:srgbClr val="7030A0"/>
                </a:solidFill>
              </a:rPr>
              <a:t>Enfoirés</a:t>
            </a:r>
            <a:r>
              <a:rPr lang="fr-FR" sz="2100" dirty="0" smtClean="0"/>
              <a:t> - le nom que prend depuis 1989 un regroupement d‘artistes, d‘act</a:t>
            </a:r>
            <a:r>
              <a:rPr lang="cs-CZ" sz="2100" dirty="0" err="1" smtClean="0"/>
              <a:t>eu</a:t>
            </a:r>
            <a:r>
              <a:rPr lang="fr-FR" sz="2100" dirty="0" smtClean="0"/>
              <a:t>rs et d‘actrices, d‘humoristes et de personnalités sportives pour chanter au profit de l‘association caritative des Restos du Cœur</a:t>
            </a:r>
          </a:p>
          <a:p>
            <a:pPr marL="579438" lvl="1" indent="-179388" eaLnBrk="1" hangingPunct="1">
              <a:spcBef>
                <a:spcPts val="600"/>
              </a:spcBef>
            </a:pPr>
            <a:r>
              <a:rPr lang="fr-FR" sz="2100" b="1" dirty="0" smtClean="0"/>
              <a:t>Les Enfoirés de l‘année 2013</a:t>
            </a:r>
            <a:r>
              <a:rPr lang="fr-FR" sz="2100" dirty="0" smtClean="0"/>
              <a:t>: Alizée, Bénabar, Patrick Bruel, Patrick Fiori, Garou, Jean-Jacque Goldman, Grégoire, Maxime Le Forestier, Christophe Maé, Pascal Obispo, Hélène Ségara, ZAZ…</a:t>
            </a:r>
            <a:endParaRPr lang="cs-CZ" sz="2100" dirty="0" smtClean="0"/>
          </a:p>
          <a:p>
            <a:pPr marL="579438" lvl="1" indent="-179388" eaLnBrk="1" hangingPunct="1">
              <a:spcBef>
                <a:spcPts val="600"/>
              </a:spcBef>
            </a:pPr>
            <a:r>
              <a:rPr lang="cs-CZ" sz="2100" b="1" dirty="0" smtClean="0"/>
              <a:t>L‘hymne des </a:t>
            </a:r>
            <a:r>
              <a:rPr lang="fr-FR" sz="2100" b="1" dirty="0" smtClean="0"/>
              <a:t>Enfoirés </a:t>
            </a:r>
            <a:r>
              <a:rPr lang="cs-CZ" sz="2100" b="1" dirty="0" smtClean="0"/>
              <a:t>2013</a:t>
            </a:r>
            <a:r>
              <a:rPr lang="cs-CZ" sz="2100" dirty="0" smtClean="0"/>
              <a:t>: « </a:t>
            </a:r>
            <a:r>
              <a:rPr lang="fr-FR" sz="2100" i="1" dirty="0" smtClean="0"/>
              <a:t>Attention au départ</a:t>
            </a:r>
            <a:r>
              <a:rPr lang="cs-CZ" sz="2100" i="1" dirty="0" smtClean="0"/>
              <a:t> »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b="1" dirty="0" smtClean="0">
                <a:solidFill>
                  <a:srgbClr val="7030A0"/>
                </a:solidFill>
              </a:rPr>
              <a:t>D‘autres manifestations culturelles</a:t>
            </a:r>
          </a:p>
        </p:txBody>
      </p:sp>
      <p:sp>
        <p:nvSpPr>
          <p:cNvPr id="49154" name="Zástupný symbol pro obsah 4"/>
          <p:cNvSpPr>
            <a:spLocks noGrp="1"/>
          </p:cNvSpPr>
          <p:nvPr>
            <p:ph idx="1"/>
          </p:nvPr>
        </p:nvSpPr>
        <p:spPr>
          <a:xfrm>
            <a:off x="250825" y="1341438"/>
            <a:ext cx="8643938" cy="50006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>
                <a:solidFill>
                  <a:srgbClr val="FF0000"/>
                </a:solidFill>
              </a:rPr>
              <a:t>La fête de la musique </a:t>
            </a:r>
            <a:r>
              <a:rPr lang="fr-FR" sz="2100" dirty="0" smtClean="0"/>
              <a:t>– depuis </a:t>
            </a:r>
            <a:r>
              <a:rPr lang="fr-FR" sz="2100" b="1" dirty="0" smtClean="0"/>
              <a:t>1982</a:t>
            </a:r>
            <a:r>
              <a:rPr lang="fr-FR" sz="2100" dirty="0" smtClean="0"/>
              <a:t>, </a:t>
            </a:r>
            <a:r>
              <a:rPr lang="fr-FR" sz="2100" b="1" dirty="0" smtClean="0">
                <a:solidFill>
                  <a:srgbClr val="FF0000"/>
                </a:solidFill>
              </a:rPr>
              <a:t>le 21 juin </a:t>
            </a:r>
            <a:r>
              <a:rPr lang="fr-FR" sz="2100" dirty="0" smtClean="0"/>
              <a:t>a été retenu car c‘est à la fois le 1</a:t>
            </a:r>
            <a:r>
              <a:rPr lang="fr-FR" sz="2100" baseline="30000" dirty="0" smtClean="0"/>
              <a:t>er</a:t>
            </a:r>
            <a:r>
              <a:rPr lang="fr-FR" sz="2100" dirty="0" smtClean="0"/>
              <a:t> jour de l‘été et le jour le plus long de l‘année</a:t>
            </a:r>
          </a:p>
          <a:p>
            <a:pPr marL="179388" indent="-179388" eaLnBrk="1" hangingPunct="1">
              <a:spcBef>
                <a:spcPts val="0"/>
              </a:spcBef>
              <a:buNone/>
            </a:pPr>
            <a:r>
              <a:rPr lang="fr-FR" sz="2100" b="1" dirty="0" smtClean="0"/>
              <a:t>	</a:t>
            </a:r>
            <a:r>
              <a:rPr lang="fr-FR" sz="2100" dirty="0" smtClean="0"/>
              <a:t>Cette fête a pour vocation de promouvoir la musique, de nombreux concerts des musiciens amateurs sont organisés dans les rues.</a:t>
            </a:r>
            <a:endParaRPr lang="cs-CZ" sz="2100" dirty="0" smtClean="0"/>
          </a:p>
          <a:p>
            <a:pPr marL="179388" indent="-179388" eaLnBrk="1" hangingPunct="1">
              <a:spcBef>
                <a:spcPts val="0"/>
              </a:spcBef>
              <a:buNone/>
            </a:pPr>
            <a:r>
              <a:rPr lang="cs-CZ" sz="2100" dirty="0" smtClean="0"/>
              <a:t>	</a:t>
            </a:r>
            <a:r>
              <a:rPr lang="fr-FR" sz="2100" dirty="0" smtClean="0"/>
              <a:t>Elle s‘est diffusée non seulement en France mais dans plus de 100 pays sur les 5 continents.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>
                <a:solidFill>
                  <a:srgbClr val="009242"/>
                </a:solidFill>
              </a:rPr>
              <a:t>Les journées du patrimoine </a:t>
            </a:r>
            <a:r>
              <a:rPr lang="fr-FR" sz="2100" dirty="0" smtClean="0"/>
              <a:t>– depuis </a:t>
            </a:r>
            <a:r>
              <a:rPr lang="fr-FR" sz="2100" b="1" dirty="0" smtClean="0"/>
              <a:t>1984</a:t>
            </a:r>
            <a:r>
              <a:rPr lang="fr-FR" sz="2100" dirty="0" smtClean="0"/>
              <a:t>, </a:t>
            </a:r>
            <a:r>
              <a:rPr lang="fr-FR" sz="2100" b="1" dirty="0" smtClean="0">
                <a:solidFill>
                  <a:srgbClr val="009242"/>
                </a:solidFill>
              </a:rPr>
              <a:t>le 3</a:t>
            </a:r>
            <a:r>
              <a:rPr lang="fr-FR" sz="2100" b="1" baseline="30000" dirty="0" smtClean="0">
                <a:solidFill>
                  <a:srgbClr val="009242"/>
                </a:solidFill>
              </a:rPr>
              <a:t>e</a:t>
            </a:r>
            <a:r>
              <a:rPr lang="fr-FR" sz="2100" b="1" dirty="0" smtClean="0">
                <a:solidFill>
                  <a:srgbClr val="009242"/>
                </a:solidFill>
              </a:rPr>
              <a:t> week-end de septembre</a:t>
            </a:r>
          </a:p>
          <a:p>
            <a:pPr marL="179388" indent="-179388" eaLnBrk="1" hangingPunct="1">
              <a:spcBef>
                <a:spcPts val="0"/>
              </a:spcBef>
              <a:buNone/>
            </a:pPr>
            <a:r>
              <a:rPr lang="fr-FR" sz="2100" dirty="0" smtClean="0"/>
              <a:t>	À cette occasion, on peut visiter gratuitement des lieux divers souvent fermés au public (chefs-d‘œuvre de l‘architectu</a:t>
            </a:r>
            <a:r>
              <a:rPr lang="cs-CZ" sz="2100" dirty="0" smtClean="0"/>
              <a:t>r</a:t>
            </a:r>
            <a:r>
              <a:rPr lang="fr-FR" sz="2100" dirty="0" smtClean="0"/>
              <a:t>e, parcs, jardins, sites archéologiques, ouvrages fluviaux ou militaires…</a:t>
            </a:r>
            <a:r>
              <a:rPr lang="cs-CZ" sz="2100" dirty="0" smtClean="0"/>
              <a:t>)</a:t>
            </a:r>
            <a:endParaRPr lang="fr-FR" sz="2100" dirty="0" smtClean="0"/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>
                <a:solidFill>
                  <a:srgbClr val="F6910A"/>
                </a:solidFill>
              </a:rPr>
              <a:t>Lire en fête </a:t>
            </a:r>
            <a:r>
              <a:rPr lang="fr-FR" sz="2100" dirty="0" smtClean="0"/>
              <a:t>– depuis </a:t>
            </a:r>
            <a:r>
              <a:rPr lang="fr-FR" sz="2100" b="1" dirty="0" smtClean="0"/>
              <a:t>1989</a:t>
            </a:r>
            <a:r>
              <a:rPr lang="fr-FR" sz="2100" dirty="0" smtClean="0"/>
              <a:t>, en </a:t>
            </a:r>
            <a:r>
              <a:rPr lang="fr-FR" sz="2100" b="1" dirty="0" smtClean="0">
                <a:solidFill>
                  <a:srgbClr val="F6910A"/>
                </a:solidFill>
              </a:rPr>
              <a:t>octobre</a:t>
            </a:r>
          </a:p>
          <a:p>
            <a:pPr marL="179388" indent="-179388" eaLnBrk="1" hangingPunct="1">
              <a:spcBef>
                <a:spcPts val="0"/>
              </a:spcBef>
              <a:buNone/>
            </a:pPr>
            <a:r>
              <a:rPr lang="fr-FR" sz="2100" dirty="0" smtClean="0"/>
              <a:t>	Cet événement célèbre la lecture et la création littéraire. Il veut sensibiliser à la lecture des publics qui en sont éloignés, à travers des promenades littéraires, des spectacles de rue, des lectures </a:t>
            </a:r>
            <a:r>
              <a:rPr lang="fr-FR" sz="2100" smtClean="0"/>
              <a:t>à haute voix</a:t>
            </a:r>
            <a:r>
              <a:rPr lang="cs-CZ" sz="2100" dirty="0" smtClean="0"/>
              <a:t>.</a:t>
            </a:r>
            <a:endParaRPr lang="fr-FR" sz="2100" dirty="0" smtClean="0"/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>
                <a:solidFill>
                  <a:srgbClr val="0033CC"/>
                </a:solidFill>
              </a:rPr>
              <a:t>Le Printemps des Poètes</a:t>
            </a:r>
            <a:r>
              <a:rPr lang="fr-FR" sz="2100" dirty="0" smtClean="0">
                <a:solidFill>
                  <a:srgbClr val="0033CC"/>
                </a:solidFill>
              </a:rPr>
              <a:t> </a:t>
            </a:r>
            <a:r>
              <a:rPr lang="fr-FR" sz="2100" dirty="0" smtClean="0"/>
              <a:t>– depuis </a:t>
            </a:r>
            <a:r>
              <a:rPr lang="fr-FR" sz="2100" b="1" dirty="0" smtClean="0"/>
              <a:t>1999</a:t>
            </a:r>
          </a:p>
          <a:p>
            <a:pPr marL="179388" indent="-179388" eaLnBrk="1" hangingPunct="1">
              <a:spcBef>
                <a:spcPts val="0"/>
              </a:spcBef>
              <a:buNone/>
            </a:pPr>
            <a:r>
              <a:rPr lang="fr-FR" sz="2100" dirty="0" smtClean="0"/>
              <a:t>	La vocation de cette fête fait découvrir la poésie et les poètes</a:t>
            </a:r>
            <a:r>
              <a:rPr lang="cs-CZ" sz="2100" dirty="0" smtClean="0"/>
              <a:t>.</a:t>
            </a:r>
            <a:endParaRPr lang="fr-FR" sz="2100" dirty="0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Que savez-vous?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722313" lvl="1" indent="-2651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Question</a:t>
            </a:r>
            <a:r>
              <a:rPr lang="cs-CZ" sz="1800" dirty="0" smtClean="0"/>
              <a:t>s</a:t>
            </a:r>
            <a:endParaRPr lang="fr-FR" sz="1800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57158" y="1628775"/>
            <a:ext cx="4179917" cy="4786313"/>
          </a:xfrm>
        </p:spPr>
        <p:txBody>
          <a:bodyPr/>
          <a:lstStyle/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Les 3 éléments typiques du Festival de Cannes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Quelle est la récompense suprême du Festival de Cannes?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Les 2 éléments typiques du Carnaval de Nice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Où et quand a lieu le festival du théâtre?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Expliquez le sigle </a:t>
            </a:r>
            <a:r>
              <a:rPr lang="fr-FR" sz="2100" i="1" dirty="0" smtClean="0"/>
              <a:t>AOC</a:t>
            </a:r>
            <a:r>
              <a:rPr lang="fr-FR" sz="2100" dirty="0" smtClean="0"/>
              <a:t>. À quel produit est-il lié?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214438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Réponse</a:t>
            </a:r>
            <a:r>
              <a:rPr lang="cs-CZ" sz="1800" dirty="0" smtClean="0"/>
              <a:t>s</a:t>
            </a:r>
            <a:endParaRPr lang="fr-FR" sz="1800" dirty="0"/>
          </a:p>
        </p:txBody>
      </p:sp>
      <p:sp>
        <p:nvSpPr>
          <p:cNvPr id="29701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572000" y="1643063"/>
            <a:ext cx="4214813" cy="4786312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Cérémonie d‘ouverture, 24 marches de la gloire, tapis rouge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Palme d‘or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Corso carnavalesque, Bataille de Fleurs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À Avignon, en juillet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i="1" dirty="0" smtClean="0"/>
              <a:t>Appellation d'origine contrôlée</a:t>
            </a:r>
            <a:r>
              <a:rPr lang="fr-FR" sz="2100" dirty="0" smtClean="0"/>
              <a:t>; lié au vin (Beaujolais nouveau)</a:t>
            </a: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018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Que savez-vous?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722313" lvl="1" indent="-2651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Question</a:t>
            </a:r>
            <a:r>
              <a:rPr lang="cs-CZ" sz="1800" dirty="0" smtClean="0"/>
              <a:t>s</a:t>
            </a:r>
            <a:endParaRPr lang="fr-FR" sz="1800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28596" y="1628775"/>
            <a:ext cx="4108479" cy="4786313"/>
          </a:xfrm>
        </p:spPr>
        <p:txBody>
          <a:bodyPr/>
          <a:lstStyle/>
          <a:p>
            <a:pPr marL="355600" indent="-355600" eaLnBrk="1" hangingPunct="1">
              <a:buFont typeface="+mj-lt"/>
              <a:buAutoNum type="arabicPeriod" startAt="6"/>
            </a:pPr>
            <a:r>
              <a:rPr lang="fr-FR" sz="2100" dirty="0" smtClean="0"/>
              <a:t>Quelle est la vocation des Francofolies de La Rochelle?</a:t>
            </a:r>
          </a:p>
          <a:p>
            <a:pPr marL="355600" indent="-355600" eaLnBrk="1" hangingPunct="1">
              <a:buFont typeface="+mj-lt"/>
              <a:buAutoNum type="arabicPeriod" startAt="6"/>
            </a:pPr>
            <a:r>
              <a:rPr lang="fr-FR" sz="2100" dirty="0" smtClean="0"/>
              <a:t>Qui était Coluche?</a:t>
            </a:r>
          </a:p>
          <a:p>
            <a:pPr marL="355600" indent="-355600" eaLnBrk="1" hangingPunct="1">
              <a:buFont typeface="Calibri" pitchFamily="34" charset="0"/>
              <a:buAutoNum type="arabicPeriod" startAt="6"/>
            </a:pPr>
            <a:r>
              <a:rPr lang="fr-FR" sz="2100" dirty="0" smtClean="0"/>
              <a:t>Qui sont Les Enfoirés?</a:t>
            </a:r>
          </a:p>
          <a:p>
            <a:pPr marL="355600" indent="-355600" eaLnBrk="1" hangingPunct="1">
              <a:buFont typeface="Calibri" pitchFamily="34" charset="0"/>
              <a:buAutoNum type="arabicPeriod" startAt="6"/>
            </a:pPr>
            <a:r>
              <a:rPr lang="fr-FR" sz="2100" dirty="0" smtClean="0"/>
              <a:t>Comment s‘appelle l‘événement où on peut visiter gratuitement des lieux divers souvent fermés au public?</a:t>
            </a:r>
          </a:p>
          <a:p>
            <a:pPr marL="355600" indent="-355600" eaLnBrk="1" hangingPunct="1">
              <a:buFont typeface="Calibri" pitchFamily="34" charset="0"/>
              <a:buAutoNum type="arabicPeriod" startAt="6"/>
            </a:pPr>
            <a:r>
              <a:rPr lang="fr-FR" sz="2100" dirty="0" smtClean="0"/>
              <a:t>Comment s‘appelle l‘événement qui célèbre la lecture et la création littéraire?</a:t>
            </a:r>
          </a:p>
          <a:p>
            <a:pPr marL="273050" indent="-273050" eaLnBrk="1" hangingPunct="1">
              <a:buFont typeface="Calibri" pitchFamily="34" charset="0"/>
              <a:buAutoNum type="arabicPeriod" startAt="6"/>
            </a:pPr>
            <a:endParaRPr lang="cs-CZ" sz="2100" dirty="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214438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Réponse</a:t>
            </a:r>
            <a:r>
              <a:rPr lang="cs-CZ" sz="1800" dirty="0" smtClean="0"/>
              <a:t>s</a:t>
            </a:r>
            <a:endParaRPr lang="fr-FR" sz="1800" dirty="0"/>
          </a:p>
        </p:txBody>
      </p:sp>
      <p:sp>
        <p:nvSpPr>
          <p:cNvPr id="29701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572000" y="1643063"/>
            <a:ext cx="4214813" cy="4786312"/>
          </a:xfrm>
        </p:spPr>
        <p:txBody>
          <a:bodyPr/>
          <a:lstStyle/>
          <a:p>
            <a:pPr marL="355600" indent="-355600" eaLnBrk="1" hangingPunct="1">
              <a:buFont typeface="+mj-lt"/>
              <a:buAutoNum type="arabicPeriod" startAt="6"/>
            </a:pPr>
            <a:r>
              <a:rPr lang="fr-FR" sz="2100" dirty="0" smtClean="0"/>
              <a:t>Faire connaître et diffuser la chanson et les musiques actuelles françaises et francophones</a:t>
            </a:r>
          </a:p>
          <a:p>
            <a:pPr marL="355600" indent="-355600" eaLnBrk="1" hangingPunct="1">
              <a:buFont typeface="+mj-lt"/>
              <a:buAutoNum type="arabicPeriod" startAt="6"/>
            </a:pPr>
            <a:r>
              <a:rPr lang="fr-FR" sz="2100" dirty="0" smtClean="0"/>
              <a:t>Acteur et humoriste, fondateur de l‘association caritative des Restaurants du Cœur</a:t>
            </a:r>
          </a:p>
          <a:p>
            <a:pPr marL="355600" indent="-355600" eaLnBrk="1" hangingPunct="1">
              <a:buFont typeface="Calibri" pitchFamily="34" charset="0"/>
              <a:buAutoNum type="arabicPeriod" startAt="6"/>
            </a:pPr>
            <a:r>
              <a:rPr lang="fr-FR" sz="2100" dirty="0" smtClean="0"/>
              <a:t>Regroupement de personnalités célèbres qui chantent au profit des Restos du Cœur</a:t>
            </a:r>
          </a:p>
          <a:p>
            <a:pPr marL="355600" indent="-355600" eaLnBrk="1" hangingPunct="1">
              <a:buFont typeface="Calibri" pitchFamily="34" charset="0"/>
              <a:buAutoNum type="arabicPeriod" startAt="6"/>
            </a:pPr>
            <a:r>
              <a:rPr lang="fr-FR" sz="2100" dirty="0" smtClean="0"/>
              <a:t>Les journées du patrimoine</a:t>
            </a:r>
          </a:p>
          <a:p>
            <a:pPr marL="355600" indent="-355600" eaLnBrk="1" hangingPunct="1">
              <a:buFont typeface="Calibri" pitchFamily="34" charset="0"/>
              <a:buAutoNum type="arabicPeriod" startAt="6"/>
            </a:pPr>
            <a:r>
              <a:rPr lang="fr-FR" sz="2100" dirty="0" smtClean="0"/>
              <a:t>Lire en fête</a:t>
            </a: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018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2226" name="TextovéPole 5"/>
          <p:cNvSpPr txBox="1">
            <a:spLocks noChangeArrowheads="1"/>
          </p:cNvSpPr>
          <p:nvPr/>
        </p:nvSpPr>
        <p:spPr bwMode="auto">
          <a:xfrm>
            <a:off x="468313" y="549275"/>
            <a:ext cx="81756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/>
              <a:t>Bibliographie</a:t>
            </a:r>
            <a:r>
              <a:rPr lang="fr-FR" b="1" dirty="0" smtClean="0"/>
              <a:t>:</a:t>
            </a:r>
          </a:p>
          <a:p>
            <a:r>
              <a:rPr lang="fr-FR" dirty="0" smtClean="0"/>
              <a:t>Rœsch, R., Rolle-Harold, R.: </a:t>
            </a:r>
            <a:r>
              <a:rPr lang="fr-FR" i="1" dirty="0" smtClean="0"/>
              <a:t>La France au quotidien</a:t>
            </a:r>
            <a:r>
              <a:rPr lang="fr-FR" dirty="0" smtClean="0"/>
              <a:t>. Presses universitaires de Grenoble. Grenoble, 2008.</a:t>
            </a:r>
          </a:p>
          <a:p>
            <a:endParaRPr lang="fr-FR" dirty="0" smtClean="0"/>
          </a:p>
          <a:p>
            <a:r>
              <a:rPr lang="fr-FR" b="1" dirty="0" smtClean="0"/>
              <a:t>Sitographie:</a:t>
            </a:r>
          </a:p>
          <a:p>
            <a:r>
              <a:rPr lang="fr-FR" dirty="0" smtClean="0">
                <a:solidFill>
                  <a:srgbClr val="FF0000"/>
                </a:solidFill>
                <a:hlinkClick r:id="rId2"/>
              </a:rPr>
              <a:t>http://fr.wikipedia.org/wiki/Festival_de_Cannes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u="sng" dirty="0" smtClean="0">
                <a:hlinkClick r:id="rId3"/>
              </a:rPr>
              <a:t>http://fr.wikipedia.org/wiki/Les_Restos_du_C%C5%93ur</a:t>
            </a:r>
          </a:p>
          <a:p>
            <a:r>
              <a:rPr lang="fr-FR" u="sng" dirty="0" smtClean="0">
                <a:hlinkClick r:id="rId3"/>
              </a:rPr>
              <a:t>http://fr.wikipedia.org/wiki/Les_Enfoir%C3%A9s</a:t>
            </a:r>
          </a:p>
          <a:p>
            <a:r>
              <a:rPr lang="fr-FR" u="sng" dirty="0" smtClean="0">
                <a:hlinkClick r:id="rId3"/>
              </a:rPr>
              <a:t>http://www.france.fr/actualites/carnaval-de-nice-une-reference-internationale</a:t>
            </a:r>
            <a:endParaRPr lang="fr-FR" dirty="0" smtClean="0"/>
          </a:p>
          <a:p>
            <a:r>
              <a:rPr lang="fr-FR" u="sng" dirty="0" smtClean="0">
                <a:hlinkClick r:id="rId4"/>
              </a:rPr>
              <a:t>http://fr.wikipedia.org/wiki/Carnaval_de_Nice</a:t>
            </a:r>
            <a:endParaRPr lang="fr-FR" u="sng" dirty="0" smtClean="0"/>
          </a:p>
          <a:p>
            <a:r>
              <a:rPr lang="fr-FR" dirty="0" smtClean="0">
                <a:hlinkClick r:id="rId5"/>
              </a:rPr>
              <a:t>http://fr.wikipedia.org/wiki/Festival_d'Avignon</a:t>
            </a:r>
            <a:endParaRPr lang="fr-FR" dirty="0" smtClean="0"/>
          </a:p>
        </p:txBody>
      </p:sp>
      <p:sp>
        <p:nvSpPr>
          <p:cNvPr id="52227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52226" name="TextovéPole 5"/>
          <p:cNvSpPr txBox="1">
            <a:spLocks noChangeArrowheads="1"/>
          </p:cNvSpPr>
          <p:nvPr/>
        </p:nvSpPr>
        <p:spPr bwMode="auto">
          <a:xfrm>
            <a:off x="468313" y="549275"/>
            <a:ext cx="81756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Images</a:t>
            </a:r>
            <a:r>
              <a:rPr lang="fr-FR" b="1" dirty="0"/>
              <a:t>, photos</a:t>
            </a:r>
            <a:r>
              <a:rPr lang="fr-FR" b="1" dirty="0" smtClean="0"/>
              <a:t>:</a:t>
            </a:r>
          </a:p>
          <a:p>
            <a:r>
              <a:rPr lang="fr-FR" dirty="0" smtClean="0">
                <a:hlinkClick r:id="rId2"/>
              </a:rPr>
              <a:t>http://commons.wikimedia.org/wiki/File:Cannes_festival_palace_2007.jpg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http://commons.wikimedia.org/wiki/File:Carnaval_de_Nice_-_bataille_de_fleurs_-_1.jpg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http://commons.wikimedia.org/wiki/File:Carnaval_nice_corso.jpg</a:t>
            </a:r>
            <a:endParaRPr lang="fr-FR" dirty="0" smtClean="0"/>
          </a:p>
          <a:p>
            <a:r>
              <a:rPr lang="fr-FR" dirty="0" smtClean="0">
                <a:hlinkClick r:id="rId5"/>
              </a:rPr>
              <a:t>http://commons.wikimedia.org/wiki/File:Carnaval_de_Nice_-_bataille_de_fleurs_-_11.jpg</a:t>
            </a:r>
            <a:endParaRPr lang="cs-CZ" dirty="0" smtClean="0">
              <a:hlinkClick r:id="rId6"/>
            </a:endParaRPr>
          </a:p>
          <a:p>
            <a:r>
              <a:rPr lang="fr-FR" dirty="0" smtClean="0">
                <a:hlinkClick r:id="rId6"/>
              </a:rPr>
              <a:t>http://commons.wikimedia.org/wiki/File:Avignon,_Palais_des_Papes_depuis_Tour_Philippe_le_Bel_by_JM_Rosier.jpg</a:t>
            </a:r>
            <a:endParaRPr lang="fr-FR" dirty="0" smtClean="0"/>
          </a:p>
          <a:p>
            <a:r>
              <a:rPr lang="fr-FR" dirty="0" smtClean="0">
                <a:hlinkClick r:id="rId7"/>
              </a:rPr>
              <a:t>http://commons.wikimedia.org/wiki/File:Cour_d%27honneur_2006_Lacascade_Paul_MUNHOVEN.JPG</a:t>
            </a:r>
            <a:endParaRPr lang="fr-FR" dirty="0" smtClean="0"/>
          </a:p>
          <a:p>
            <a:r>
              <a:rPr lang="fr-FR" dirty="0" smtClean="0">
                <a:hlinkClick r:id="rId8"/>
              </a:rPr>
              <a:t>http://commons.wikimedia.org/wiki/File:Vacqueyras_-_Festival_Avignon.JPG</a:t>
            </a:r>
            <a:endParaRPr lang="fr-FR" dirty="0" smtClean="0"/>
          </a:p>
          <a:p>
            <a:r>
              <a:rPr lang="fr-FR" dirty="0" smtClean="0">
                <a:hlinkClick r:id="rId9"/>
              </a:rPr>
              <a:t>http://commons.wikimedia.org/wiki/File:Carte_vignoble_beaujolais.png</a:t>
            </a:r>
            <a:endParaRPr lang="fr-FR" dirty="0" smtClean="0"/>
          </a:p>
          <a:p>
            <a:r>
              <a:rPr lang="fr-FR" dirty="0" smtClean="0">
                <a:hlinkClick r:id="rId10"/>
              </a:rPr>
              <a:t>http://commons.wikimedia.org/wiki/File:Beaujolaisnouveau2008.jpg</a:t>
            </a:r>
            <a:endParaRPr lang="fr-FR" dirty="0" smtClean="0"/>
          </a:p>
          <a:p>
            <a:r>
              <a:rPr lang="fr-FR" dirty="0" smtClean="0">
                <a:hlinkClick r:id="rId11"/>
              </a:rPr>
              <a:t>http://commons.wikimedia.org/wiki/File:Gamay.jpg</a:t>
            </a:r>
            <a:endParaRPr lang="fr-FR" dirty="0" smtClean="0"/>
          </a:p>
          <a:p>
            <a:r>
              <a:rPr lang="fr-FR" dirty="0" smtClean="0">
                <a:hlinkClick r:id="rId12"/>
              </a:rPr>
              <a:t>http://fr.wikipedia.org/wiki/Francofolies</a:t>
            </a:r>
            <a:endParaRPr lang="fr-FR" dirty="0" smtClean="0"/>
          </a:p>
          <a:p>
            <a:r>
              <a:rPr lang="fr-FR" dirty="0" smtClean="0">
                <a:hlinkClick r:id="rId13"/>
              </a:rPr>
              <a:t>http://commons.wikimedia.org/wiki/File:FrancofoliesEstrade.JPG</a:t>
            </a:r>
            <a:endParaRPr lang="fr-FR" b="1" dirty="0"/>
          </a:p>
        </p:txBody>
      </p:sp>
      <p:sp>
        <p:nvSpPr>
          <p:cNvPr id="52227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Événements culturels en France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3857624"/>
            <a:ext cx="8143932" cy="214314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Festival de Cannes, Carnaval de Nice,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Festival d‘Avignon, Beaujolais nouveau, Francofolies, Restos du cœur – Enfoirés, Fête de la musique, Journées du patrimoine, Lire en fête, Printemps des Poètes 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>
                <a:solidFill>
                  <a:srgbClr val="7030A0"/>
                </a:solidFill>
              </a:rPr>
              <a:t>Festival de Cannes</a:t>
            </a:r>
          </a:p>
        </p:txBody>
      </p:sp>
      <p:sp>
        <p:nvSpPr>
          <p:cNvPr id="49154" name="Zástupný symbol pro obsah 4"/>
          <p:cNvSpPr>
            <a:spLocks noGrp="1"/>
          </p:cNvSpPr>
          <p:nvPr>
            <p:ph idx="1"/>
          </p:nvPr>
        </p:nvSpPr>
        <p:spPr>
          <a:xfrm>
            <a:off x="214282" y="1357298"/>
            <a:ext cx="8678893" cy="500066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Le Festival international du film </a:t>
            </a:r>
            <a:r>
              <a:rPr lang="fr-FR" sz="2100" dirty="0" smtClean="0"/>
              <a:t>a été fondé en </a:t>
            </a:r>
            <a:r>
              <a:rPr lang="fr-FR" sz="2100" b="1" dirty="0" smtClean="0">
                <a:solidFill>
                  <a:srgbClr val="FF0000"/>
                </a:solidFill>
              </a:rPr>
              <a:t>1946 </a:t>
            </a:r>
            <a:r>
              <a:rPr lang="fr-FR" sz="2100" dirty="0" smtClean="0"/>
              <a:t>par</a:t>
            </a:r>
            <a:r>
              <a:rPr lang="fr-FR" sz="2100" b="1" dirty="0" smtClean="0">
                <a:solidFill>
                  <a:srgbClr val="FF0000"/>
                </a:solidFill>
              </a:rPr>
              <a:t> Jean Zay</a:t>
            </a:r>
            <a:endParaRPr lang="fr-FR" sz="2100" b="1" dirty="0" smtClean="0"/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Date</a:t>
            </a:r>
            <a:r>
              <a:rPr lang="fr-FR" sz="2100" dirty="0" smtClean="0"/>
              <a:t>: festival de cinéma se déroulant chaque année durant </a:t>
            </a:r>
            <a:r>
              <a:rPr lang="fr-FR" sz="2100" b="1" dirty="0" smtClean="0">
                <a:solidFill>
                  <a:srgbClr val="FF0000"/>
                </a:solidFill>
              </a:rPr>
              <a:t>12 jours de mai</a:t>
            </a:r>
            <a:endParaRPr lang="fr-FR" sz="2100" dirty="0" smtClean="0"/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Il est devenu, au fil des années, l‘un des plus médiatisés au monde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Lieu des principales projections</a:t>
            </a:r>
            <a:r>
              <a:rPr lang="fr-FR" sz="2100" dirty="0" smtClean="0"/>
              <a:t>: </a:t>
            </a:r>
            <a:r>
              <a:rPr lang="fr-FR" sz="2100" b="1" dirty="0" smtClean="0">
                <a:solidFill>
                  <a:srgbClr val="FF0000"/>
                </a:solidFill>
              </a:rPr>
              <a:t>Palais des Festivals et des Congrès</a:t>
            </a:r>
            <a:r>
              <a:rPr lang="fr-FR" sz="2100" dirty="0" smtClean="0"/>
              <a:t>, situé sur le boulevard de la Croisette</a:t>
            </a:r>
            <a:endParaRPr lang="fr-FR" sz="2100" b="1" dirty="0" smtClean="0">
              <a:solidFill>
                <a:srgbClr val="FF0000"/>
              </a:solidFill>
            </a:endParaRP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Éléments typiques</a:t>
            </a:r>
            <a:r>
              <a:rPr lang="fr-FR" sz="2100" dirty="0" smtClean="0"/>
              <a:t>: la </a:t>
            </a:r>
            <a:r>
              <a:rPr lang="fr-FR" sz="2100" b="1" dirty="0" smtClean="0">
                <a:solidFill>
                  <a:srgbClr val="FF0000"/>
                </a:solidFill>
              </a:rPr>
              <a:t>cérémonie d‘ouverture </a:t>
            </a:r>
            <a:r>
              <a:rPr lang="fr-FR" sz="2100" dirty="0" smtClean="0"/>
              <a:t>et la traditionnelle montée des </a:t>
            </a:r>
            <a:r>
              <a:rPr lang="fr-FR" sz="2100" b="1" dirty="0" smtClean="0">
                <a:solidFill>
                  <a:srgbClr val="FF0000"/>
                </a:solidFill>
              </a:rPr>
              <a:t>24</a:t>
            </a:r>
            <a:r>
              <a:rPr lang="fr-FR" sz="2100" dirty="0" smtClean="0"/>
              <a:t> </a:t>
            </a:r>
            <a:r>
              <a:rPr lang="fr-FR" sz="2100" b="1" dirty="0" smtClean="0">
                <a:solidFill>
                  <a:srgbClr val="FF0000"/>
                </a:solidFill>
              </a:rPr>
              <a:t>« marches de la gloire » </a:t>
            </a:r>
            <a:r>
              <a:rPr lang="fr-FR" sz="2100" dirty="0" smtClean="0"/>
              <a:t>sur le célèbre </a:t>
            </a:r>
            <a:r>
              <a:rPr lang="fr-FR" sz="2100" b="1" dirty="0" smtClean="0">
                <a:solidFill>
                  <a:srgbClr val="FF0000"/>
                </a:solidFill>
              </a:rPr>
              <a:t>tapis rouge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Un jury de professionnels , d‘artistes et d‘intellectuels </a:t>
            </a:r>
            <a:r>
              <a:rPr lang="fr-FR" sz="2100" dirty="0" smtClean="0"/>
              <a:t>évalue les longs et les courts-métrages. Il récompense les meilleurs film, réalisateur, acteur et la meilleure actrice. La récompense suprême, décernée au réalisateur du meilleur long-métrage, est la </a:t>
            </a:r>
            <a:r>
              <a:rPr lang="fr-FR" sz="2100" b="1" dirty="0" smtClean="0">
                <a:solidFill>
                  <a:srgbClr val="FF0000"/>
                </a:solidFill>
              </a:rPr>
              <a:t>Palme d‘or </a:t>
            </a:r>
            <a:r>
              <a:rPr lang="fr-FR" sz="2100" dirty="0" smtClean="0"/>
              <a:t>qui fait référence à</a:t>
            </a:r>
            <a:r>
              <a:rPr lang="cs-CZ" sz="2100" dirty="0" smtClean="0"/>
              <a:t> l‘</a:t>
            </a:r>
            <a:r>
              <a:rPr lang="fr-FR" sz="2100" dirty="0" smtClean="0"/>
              <a:t>armoiries de la ville de Cannes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Le palmarès</a:t>
            </a:r>
            <a:r>
              <a:rPr lang="fr-FR" sz="2100" dirty="0" smtClean="0"/>
              <a:t>: Palme d‘or, Le Prix du Jury, Le Grand Prix, Le Prix d‘interprétation masculine/féminine, Le Prix de la mise en scène/du scénario, Caméra d‘or</a:t>
            </a:r>
          </a:p>
          <a:p>
            <a:pPr marL="179388" indent="-179388" eaLnBrk="1" hangingPunct="1">
              <a:spcBef>
                <a:spcPts val="600"/>
              </a:spcBef>
            </a:pPr>
            <a:endParaRPr lang="fr-FR" sz="2100" dirty="0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pic>
        <p:nvPicPr>
          <p:cNvPr id="13314" name="Picture 2" descr="File:Cannes festival palace 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483016" cy="566241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596336" y="6165304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Bledard92</a:t>
            </a:r>
            <a:endParaRPr lang="fr-FR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3728" y="5661248"/>
            <a:ext cx="49039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Palais des Festivals et des Congrès</a:t>
            </a:r>
            <a:r>
              <a:rPr lang="cs-CZ" dirty="0" smtClean="0"/>
              <a:t> à Cannes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>
                <a:solidFill>
                  <a:srgbClr val="7030A0"/>
                </a:solidFill>
              </a:rPr>
              <a:t>Carnaval de Nice</a:t>
            </a:r>
          </a:p>
        </p:txBody>
      </p:sp>
      <p:sp>
        <p:nvSpPr>
          <p:cNvPr id="49154" name="Zástupný symbol pro obsah 4"/>
          <p:cNvSpPr>
            <a:spLocks noGrp="1"/>
          </p:cNvSpPr>
          <p:nvPr>
            <p:ph idx="1"/>
          </p:nvPr>
        </p:nvSpPr>
        <p:spPr>
          <a:xfrm>
            <a:off x="250824" y="1341438"/>
            <a:ext cx="8750332" cy="50006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Le premier carnaval de France et l‘un des plus célèbres carnavals du monde qui attire plus d‘un million de spectateurs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Date</a:t>
            </a:r>
            <a:r>
              <a:rPr lang="fr-FR" sz="2100" dirty="0" smtClean="0"/>
              <a:t>: au mois de </a:t>
            </a:r>
            <a:r>
              <a:rPr lang="fr-FR" sz="2100" b="1" dirty="0" smtClean="0">
                <a:solidFill>
                  <a:srgbClr val="009242"/>
                </a:solidFill>
              </a:rPr>
              <a:t>février</a:t>
            </a:r>
            <a:r>
              <a:rPr lang="fr-FR" sz="2100" dirty="0" smtClean="0"/>
              <a:t> durant </a:t>
            </a:r>
            <a:r>
              <a:rPr lang="cs-CZ" sz="2100" b="1" dirty="0" smtClean="0">
                <a:solidFill>
                  <a:srgbClr val="009242"/>
                </a:solidFill>
              </a:rPr>
              <a:t>2 </a:t>
            </a:r>
            <a:r>
              <a:rPr lang="fr-FR" sz="2100" b="1" dirty="0" smtClean="0">
                <a:solidFill>
                  <a:srgbClr val="009242"/>
                </a:solidFill>
              </a:rPr>
              <a:t>semaines </a:t>
            </a:r>
            <a:r>
              <a:rPr lang="fr-FR" sz="2100" dirty="0" smtClean="0"/>
              <a:t>incluant trois week-end</a:t>
            </a:r>
            <a:r>
              <a:rPr lang="cs-CZ" sz="2100" dirty="0" smtClean="0"/>
              <a:t>s</a:t>
            </a:r>
            <a:endParaRPr lang="fr-FR" sz="2100" dirty="0" smtClean="0"/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/>
              <a:t>Lieu</a:t>
            </a:r>
            <a:r>
              <a:rPr lang="fr-FR" sz="2100" dirty="0" smtClean="0"/>
              <a:t>: la ville de </a:t>
            </a:r>
            <a:r>
              <a:rPr lang="fr-FR" sz="2100" b="1" dirty="0" smtClean="0">
                <a:solidFill>
                  <a:srgbClr val="009242"/>
                </a:solidFill>
              </a:rPr>
              <a:t>Nice</a:t>
            </a:r>
            <a:r>
              <a:rPr lang="fr-FR" sz="2100" dirty="0" smtClean="0"/>
              <a:t> (</a:t>
            </a:r>
            <a:r>
              <a:rPr lang="fr-FR" sz="2100" i="1" dirty="0" smtClean="0"/>
              <a:t>la Côte d‘Azur</a:t>
            </a:r>
            <a:r>
              <a:rPr lang="fr-FR" sz="2100" dirty="0" smtClean="0"/>
              <a:t>)</a:t>
            </a:r>
          </a:p>
          <a:p>
            <a:pPr marL="177800" indent="-177800"/>
            <a:r>
              <a:rPr lang="fr-FR" sz="2100" b="1" dirty="0" smtClean="0"/>
              <a:t>Histoire</a:t>
            </a:r>
            <a:r>
              <a:rPr lang="fr-FR" sz="2100" dirty="0" smtClean="0"/>
              <a:t>: le premier corso carnavalesque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dirty="0" smtClean="0"/>
              <a:t>en France a eu lieu à Nice au </a:t>
            </a:r>
            <a:r>
              <a:rPr lang="fr-FR" sz="2100" b="1" dirty="0" smtClean="0">
                <a:solidFill>
                  <a:srgbClr val="009242"/>
                </a:solidFill>
              </a:rPr>
              <a:t>XIII</a:t>
            </a:r>
            <a:r>
              <a:rPr lang="fr-FR" sz="2100" b="1" baseline="30000" dirty="0" smtClean="0">
                <a:solidFill>
                  <a:srgbClr val="009242"/>
                </a:solidFill>
              </a:rPr>
              <a:t>e</a:t>
            </a:r>
            <a:r>
              <a:rPr lang="fr-FR" sz="2100" b="1" dirty="0" smtClean="0">
                <a:solidFill>
                  <a:srgbClr val="009242"/>
                </a:solidFill>
              </a:rPr>
              <a:t> s.</a:t>
            </a:r>
            <a:r>
              <a:rPr lang="fr-FR" sz="2100" dirty="0" smtClean="0"/>
              <a:t>; à partir de </a:t>
            </a:r>
            <a:r>
              <a:rPr lang="fr-FR" sz="2100" b="1" dirty="0" smtClean="0">
                <a:solidFill>
                  <a:srgbClr val="009242"/>
                </a:solidFill>
              </a:rPr>
              <a:t>1873</a:t>
            </a:r>
            <a:r>
              <a:rPr lang="fr-FR" sz="2100" dirty="0" smtClean="0"/>
              <a:t> Nice structure l‘organisation de son carnaval avec des mises en scène soignées, des cortèges de chars et des tribunes pour les spectateurs. En 2013, Nice fête les </a:t>
            </a:r>
            <a:r>
              <a:rPr lang="fr-FR" sz="2100" b="1" dirty="0" smtClean="0"/>
              <a:t>140</a:t>
            </a:r>
            <a:r>
              <a:rPr lang="fr-FR" sz="2100" dirty="0" smtClean="0"/>
              <a:t> </a:t>
            </a:r>
            <a:r>
              <a:rPr lang="fr-FR" sz="2100" b="1" dirty="0" smtClean="0"/>
              <a:t>ans</a:t>
            </a:r>
            <a:r>
              <a:rPr lang="fr-FR" sz="2100" dirty="0" smtClean="0"/>
              <a:t> de son carnaval dans l‘ère moderne et le thème est le « </a:t>
            </a:r>
            <a:r>
              <a:rPr lang="fr-FR" sz="2100" i="1" dirty="0" smtClean="0"/>
              <a:t>Roi des 5 continents </a:t>
            </a:r>
            <a:r>
              <a:rPr lang="fr-FR" sz="2100" dirty="0" smtClean="0"/>
              <a:t>»</a:t>
            </a:r>
          </a:p>
          <a:p>
            <a:pPr marL="177800" indent="-177800"/>
            <a:r>
              <a:rPr lang="fr-FR" sz="2100" b="1" dirty="0" smtClean="0"/>
              <a:t>Éléments typiques</a:t>
            </a:r>
            <a:r>
              <a:rPr lang="fr-FR" sz="2100" dirty="0" smtClean="0"/>
              <a:t>: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dirty="0" smtClean="0"/>
              <a:t>le </a:t>
            </a:r>
            <a:r>
              <a:rPr lang="fr-FR" sz="2100" b="1" dirty="0" smtClean="0">
                <a:solidFill>
                  <a:srgbClr val="009242"/>
                </a:solidFill>
              </a:rPr>
              <a:t>Corso carnavalesque </a:t>
            </a:r>
            <a:r>
              <a:rPr lang="fr-FR" sz="2100" dirty="0" smtClean="0"/>
              <a:t>avec des chars décorés et des personnages vêtus de costumes extravagants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dirty="0" smtClean="0"/>
              <a:t>la </a:t>
            </a:r>
            <a:r>
              <a:rPr lang="fr-FR" sz="2100" b="1" dirty="0" smtClean="0">
                <a:solidFill>
                  <a:srgbClr val="009242"/>
                </a:solidFill>
              </a:rPr>
              <a:t>Bataille de Fleurs </a:t>
            </a:r>
            <a:r>
              <a:rPr lang="fr-FR" sz="2100" dirty="0" smtClean="0"/>
              <a:t>sur la </a:t>
            </a:r>
            <a:r>
              <a:rPr lang="fr-FR" sz="2100" i="1" dirty="0" smtClean="0"/>
              <a:t>Promenade des Anglais </a:t>
            </a:r>
            <a:r>
              <a:rPr lang="fr-FR" sz="2100" dirty="0" smtClean="0"/>
              <a:t>– elle se présente sous la forme d‘une parade de vingt chars fleuris où de jeunes femmes et hommes lancent des fleurs aux spectateurs</a:t>
            </a:r>
            <a:endParaRPr lang="fr-FR" sz="2100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pic>
        <p:nvPicPr>
          <p:cNvPr id="11266" name="Picture 2" descr="File:Carnaval de Nice - bataille de fleurs -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3528392" cy="234638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7504" y="623731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Zil</a:t>
            </a:r>
            <a:endParaRPr lang="fr-FR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43808" y="5805264"/>
            <a:ext cx="18902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Bataille de fleurs</a:t>
            </a:r>
            <a:endParaRPr lang="fr-FR" dirty="0"/>
          </a:p>
        </p:txBody>
      </p:sp>
      <p:pic>
        <p:nvPicPr>
          <p:cNvPr id="11268" name="Picture 4" descr="File:Carnaval de Nice - bataille de fleurs - 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418" y="548680"/>
            <a:ext cx="3827603" cy="576064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8244408" y="623731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Zil</a:t>
            </a:r>
            <a:endParaRPr lang="fr-FR" sz="1000" dirty="0"/>
          </a:p>
        </p:txBody>
      </p:sp>
      <p:pic>
        <p:nvPicPr>
          <p:cNvPr id="11270" name="Picture 6" descr="File:Carnaval nice cors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48680"/>
            <a:ext cx="4965443" cy="331236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07504" y="332656"/>
            <a:ext cx="18934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Jean-François Bouillet</a:t>
            </a:r>
            <a:endParaRPr lang="fr-FR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1560" y="620688"/>
            <a:ext cx="385233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Des «</a:t>
            </a:r>
            <a:r>
              <a:rPr lang="cs-CZ" dirty="0" smtClean="0"/>
              <a:t> </a:t>
            </a:r>
            <a:r>
              <a:rPr lang="fr-FR" dirty="0" smtClean="0"/>
              <a:t>grosses têtes</a:t>
            </a:r>
            <a:r>
              <a:rPr lang="cs-CZ" dirty="0" smtClean="0"/>
              <a:t> »</a:t>
            </a:r>
            <a:r>
              <a:rPr lang="fr-FR" dirty="0" smtClean="0"/>
              <a:t> dans le corso</a:t>
            </a:r>
            <a:endParaRPr lang="fr-FR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92080" y="5805264"/>
            <a:ext cx="9925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Un char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Festival d‘Avignon</a:t>
            </a:r>
            <a:endParaRPr lang="fr-FR" b="1" dirty="0" smtClean="0">
              <a:solidFill>
                <a:srgbClr val="7030A0"/>
              </a:solidFill>
            </a:endParaRPr>
          </a:p>
        </p:txBody>
      </p:sp>
      <p:sp>
        <p:nvSpPr>
          <p:cNvPr id="49154" name="Zástupný symbol pro obsah 4"/>
          <p:cNvSpPr>
            <a:spLocks noGrp="1"/>
          </p:cNvSpPr>
          <p:nvPr>
            <p:ph idx="1"/>
          </p:nvPr>
        </p:nvSpPr>
        <p:spPr>
          <a:xfrm>
            <a:off x="250825" y="1357298"/>
            <a:ext cx="8678893" cy="500062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300" b="1" dirty="0" smtClean="0">
                <a:solidFill>
                  <a:srgbClr val="FF9900"/>
                </a:solidFill>
              </a:rPr>
              <a:t>Avignon</a:t>
            </a:r>
            <a:r>
              <a:rPr lang="cs-CZ" sz="2300" dirty="0" smtClean="0"/>
              <a:t>, </a:t>
            </a:r>
            <a:r>
              <a:rPr lang="fr-FR" sz="2300" dirty="0" smtClean="0"/>
              <a:t>surno</a:t>
            </a:r>
            <a:r>
              <a:rPr lang="cs-CZ" sz="2300" dirty="0" smtClean="0"/>
              <a:t>m</a:t>
            </a:r>
            <a:r>
              <a:rPr lang="fr-FR" sz="2300" dirty="0" smtClean="0"/>
              <a:t>mé la « </a:t>
            </a:r>
            <a:r>
              <a:rPr lang="fr-FR" sz="2300" i="1" dirty="0" smtClean="0"/>
              <a:t>cité des papes</a:t>
            </a:r>
            <a:r>
              <a:rPr lang="fr-FR" sz="2300" dirty="0" smtClean="0"/>
              <a:t> », chef-lieu du département </a:t>
            </a:r>
            <a:r>
              <a:rPr lang="fr-FR" sz="2300" i="1" dirty="0" smtClean="0"/>
              <a:t>Vaucluse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300" b="1" dirty="0" smtClean="0"/>
              <a:t>Histoire</a:t>
            </a:r>
            <a:r>
              <a:rPr lang="fr-FR" sz="2300" dirty="0" smtClean="0"/>
              <a:t>: festival de </a:t>
            </a:r>
            <a:r>
              <a:rPr lang="fr-FR" sz="2300" b="1" dirty="0" smtClean="0">
                <a:solidFill>
                  <a:srgbClr val="FF9900"/>
                </a:solidFill>
              </a:rPr>
              <a:t>théâtre</a:t>
            </a:r>
            <a:r>
              <a:rPr lang="fr-FR" sz="2300" dirty="0" smtClean="0"/>
              <a:t> fondé en </a:t>
            </a:r>
            <a:r>
              <a:rPr lang="fr-FR" sz="2300" b="1" dirty="0" smtClean="0">
                <a:solidFill>
                  <a:srgbClr val="FF9900"/>
                </a:solidFill>
              </a:rPr>
              <a:t>1947</a:t>
            </a:r>
            <a:r>
              <a:rPr lang="fr-FR" sz="2300" dirty="0" smtClean="0"/>
              <a:t> par </a:t>
            </a:r>
            <a:r>
              <a:rPr lang="fr-FR" sz="2300" b="1" dirty="0" smtClean="0">
                <a:solidFill>
                  <a:srgbClr val="FF9900"/>
                </a:solidFill>
              </a:rPr>
              <a:t>Jean Vilar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300" b="1" dirty="0" smtClean="0"/>
              <a:t>Nature du festival</a:t>
            </a:r>
            <a:r>
              <a:rPr lang="fr-FR" sz="2300" dirty="0" smtClean="0"/>
              <a:t>: dès l‘origine c‘est un festival de création théâtrale contemporaine</a:t>
            </a:r>
            <a:r>
              <a:rPr lang="cs-CZ" sz="2300" dirty="0" smtClean="0"/>
              <a:t>,</a:t>
            </a:r>
            <a:r>
              <a:rPr lang="fr-FR" sz="2300" dirty="0" smtClean="0"/>
              <a:t> mais il s</a:t>
            </a:r>
            <a:r>
              <a:rPr lang="cs-CZ" sz="2300" dirty="0" smtClean="0"/>
              <a:t>‘</a:t>
            </a:r>
            <a:r>
              <a:rPr lang="fr-FR" sz="2300" dirty="0" smtClean="0"/>
              <a:t>ouvre par la suite à d‘autres arts, notamment à la danse, au mime, aux marionnettes, au théâtre musical, aux arts de la rue…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300" b="1" dirty="0" smtClean="0"/>
              <a:t>Date</a:t>
            </a:r>
            <a:r>
              <a:rPr lang="fr-FR" sz="2300" dirty="0" smtClean="0"/>
              <a:t>: chaque été pendant 3 à 4 semaines en </a:t>
            </a:r>
            <a:r>
              <a:rPr lang="fr-FR" sz="2300" b="1" dirty="0" smtClean="0">
                <a:solidFill>
                  <a:srgbClr val="FF9900"/>
                </a:solidFill>
              </a:rPr>
              <a:t>juillet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300" b="1" dirty="0" smtClean="0"/>
              <a:t>Lieux</a:t>
            </a:r>
            <a:r>
              <a:rPr lang="fr-FR" sz="2300" dirty="0" smtClean="0"/>
              <a:t>: dans la </a:t>
            </a:r>
            <a:r>
              <a:rPr lang="cs-CZ" sz="2300" i="1" dirty="0" smtClean="0"/>
              <a:t>C</a:t>
            </a:r>
            <a:r>
              <a:rPr lang="fr-FR" sz="2300" i="1" dirty="0" smtClean="0"/>
              <a:t>our d‘honneur </a:t>
            </a:r>
            <a:r>
              <a:rPr lang="fr-FR" sz="2300" dirty="0" smtClean="0"/>
              <a:t>du </a:t>
            </a:r>
            <a:r>
              <a:rPr lang="fr-FR" sz="2300" b="1" dirty="0" smtClean="0">
                <a:solidFill>
                  <a:srgbClr val="FF9900"/>
                </a:solidFill>
              </a:rPr>
              <a:t>Palais des papes</a:t>
            </a:r>
            <a:r>
              <a:rPr lang="fr-FR" sz="2300" dirty="0" smtClean="0"/>
              <a:t>, dans de multiples théâtres et lieux du centre historique d‘Avignon </a:t>
            </a:r>
            <a:r>
              <a:rPr lang="fr-FR" sz="2300" i="1" dirty="0" smtClean="0"/>
              <a:t>intra-muros</a:t>
            </a:r>
            <a:r>
              <a:rPr lang="fr-FR" sz="2300" dirty="0" smtClean="0"/>
              <a:t> (à l‘intérieur des remparts), ainsi que dans quelques lieux </a:t>
            </a:r>
            <a:r>
              <a:rPr lang="fr-FR" sz="2300" i="1" dirty="0" smtClean="0"/>
              <a:t>extra-muros</a:t>
            </a:r>
            <a:r>
              <a:rPr lang="fr-FR" sz="2300" dirty="0" smtClean="0"/>
              <a:t> (à l‘extérieur) – écoles, chapelles, gymnases…</a:t>
            </a:r>
          </a:p>
          <a:p>
            <a:pPr marL="177800" indent="-177800"/>
            <a:r>
              <a:rPr lang="fr-FR" sz="2300" b="1" dirty="0" smtClean="0"/>
              <a:t>Vocation: </a:t>
            </a:r>
            <a:r>
              <a:rPr lang="fr-FR" sz="2300" b="1" dirty="0" smtClean="0">
                <a:solidFill>
                  <a:srgbClr val="FF9900"/>
                </a:solidFill>
              </a:rPr>
              <a:t>réunir en un lieu le meilleur du théâtre français</a:t>
            </a:r>
            <a:r>
              <a:rPr lang="fr-FR" sz="2300" dirty="0" smtClean="0"/>
              <a:t>; au fil des années, le festival a atteint une </a:t>
            </a:r>
            <a:r>
              <a:rPr lang="fr-FR" sz="2300" b="1" dirty="0" smtClean="0">
                <a:solidFill>
                  <a:srgbClr val="FF9900"/>
                </a:solidFill>
              </a:rPr>
              <a:t>audience internationale</a:t>
            </a:r>
            <a:r>
              <a:rPr lang="fr-FR" sz="2300" dirty="0" smtClean="0"/>
              <a:t>, de nombreuses compagnies non françaises viennent chaque année pour se produire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300" b="1" dirty="0" smtClean="0"/>
              <a:t>Él</a:t>
            </a:r>
            <a:r>
              <a:rPr lang="cs-CZ" sz="2300" b="1" dirty="0" smtClean="0"/>
              <a:t>é</a:t>
            </a:r>
            <a:r>
              <a:rPr lang="fr-FR" sz="2300" b="1" dirty="0" smtClean="0"/>
              <a:t>ment typique</a:t>
            </a:r>
            <a:r>
              <a:rPr lang="cs-CZ" sz="2300" dirty="0" smtClean="0"/>
              <a:t>: l</a:t>
            </a:r>
            <a:r>
              <a:rPr lang="fr-FR" sz="2300" dirty="0" smtClean="0"/>
              <a:t>es </a:t>
            </a:r>
            <a:r>
              <a:rPr lang="fr-FR" sz="2300" b="1" dirty="0" smtClean="0">
                <a:solidFill>
                  <a:srgbClr val="FF9900"/>
                </a:solidFill>
              </a:rPr>
              <a:t>vignerons de Vacqueyras </a:t>
            </a:r>
            <a:r>
              <a:rPr lang="fr-FR" sz="2300" dirty="0" smtClean="0"/>
              <a:t>ont été sélectionnés depuis 1997 pour réaliser chaque année la « </a:t>
            </a:r>
            <a:r>
              <a:rPr lang="fr-FR" sz="2300" i="1" dirty="0" smtClean="0"/>
              <a:t>cuvée spéciale du Festival</a:t>
            </a:r>
            <a:r>
              <a:rPr lang="fr-FR" sz="2300" dirty="0" smtClean="0"/>
              <a:t> »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pic>
        <p:nvPicPr>
          <p:cNvPr id="9218" name="Picture 2" descr="File:Avignon, Palais des Papes depuis Tour Philippe le Bel by JM Ros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28248" cy="37890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 rot="16200000">
            <a:off x="5525462" y="1395419"/>
            <a:ext cx="1795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Jean-Marc ROSIER </a:t>
            </a:r>
            <a:endParaRPr lang="fr-FR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39952" y="116632"/>
            <a:ext cx="19672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Palais des Papes</a:t>
            </a:r>
            <a:endParaRPr lang="fr-FR" dirty="0"/>
          </a:p>
        </p:txBody>
      </p:sp>
      <p:pic>
        <p:nvPicPr>
          <p:cNvPr id="9220" name="Picture 4" descr="File:Cour d'honneur 2006 Lacascade Paul MUNHOV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9965" y="2924944"/>
            <a:ext cx="4653203" cy="348990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 rot="16200000">
            <a:off x="8245678" y="5449253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Paul Munhoven </a:t>
            </a:r>
            <a:endParaRPr lang="fr-FR" sz="1000" dirty="0"/>
          </a:p>
        </p:txBody>
      </p:sp>
      <p:pic>
        <p:nvPicPr>
          <p:cNvPr id="9222" name="Picture 6" descr="File:Vacqueyras - Festival Avign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861048"/>
            <a:ext cx="2122556" cy="2562441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07504" y="6165304"/>
            <a:ext cx="1685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Véronique Pagnier</a:t>
            </a:r>
            <a:endParaRPr lang="fr-FR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63688" y="3861048"/>
            <a:ext cx="236539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smtClean="0"/>
              <a:t>Vacqueyras</a:t>
            </a:r>
            <a:r>
              <a:rPr lang="cs-CZ" dirty="0" smtClean="0"/>
              <a:t> (AOC)</a:t>
            </a:r>
            <a:r>
              <a:rPr lang="fr-FR" dirty="0" smtClean="0"/>
              <a:t>,</a:t>
            </a:r>
            <a:endParaRPr lang="cs-CZ" dirty="0" smtClean="0"/>
          </a:p>
          <a:p>
            <a:r>
              <a:rPr lang="fr-FR" dirty="0" smtClean="0"/>
              <a:t>cuvée spéciale</a:t>
            </a:r>
            <a:endParaRPr lang="cs-CZ" dirty="0" smtClean="0"/>
          </a:p>
          <a:p>
            <a:r>
              <a:rPr lang="fr-FR" dirty="0" smtClean="0"/>
              <a:t>du Festival d</a:t>
            </a:r>
            <a:r>
              <a:rPr lang="cs-CZ" dirty="0" smtClean="0"/>
              <a:t>‘</a:t>
            </a:r>
            <a:r>
              <a:rPr lang="fr-FR" dirty="0" smtClean="0"/>
              <a:t>Avignon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>
                <a:solidFill>
                  <a:srgbClr val="7030A0"/>
                </a:solidFill>
              </a:rPr>
              <a:t>Beaujolais nouveau</a:t>
            </a:r>
          </a:p>
        </p:txBody>
      </p:sp>
      <p:sp>
        <p:nvSpPr>
          <p:cNvPr id="49154" name="Zástupný symbol pro obsah 4"/>
          <p:cNvSpPr>
            <a:spLocks noGrp="1"/>
          </p:cNvSpPr>
          <p:nvPr>
            <p:ph idx="1"/>
          </p:nvPr>
        </p:nvSpPr>
        <p:spPr>
          <a:xfrm>
            <a:off x="250825" y="1341439"/>
            <a:ext cx="8678893" cy="1873248"/>
          </a:xfrm>
          <a:solidFill>
            <a:schemeClr val="bg1"/>
          </a:solidFill>
        </p:spPr>
        <p:txBody>
          <a:bodyPr/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>
                <a:solidFill>
                  <a:srgbClr val="0033CC"/>
                </a:solidFill>
              </a:rPr>
              <a:t>Nouvelle édition de vin</a:t>
            </a:r>
          </a:p>
          <a:p>
            <a:pPr marL="177800" indent="-177800"/>
            <a:r>
              <a:rPr lang="fr-FR" sz="2100" dirty="0" smtClean="0"/>
              <a:t>Le </a:t>
            </a:r>
            <a:r>
              <a:rPr lang="fr-FR" sz="2100" b="1" dirty="0" smtClean="0">
                <a:solidFill>
                  <a:srgbClr val="0033CC"/>
                </a:solidFill>
              </a:rPr>
              <a:t>beaujolais nouveau</a:t>
            </a:r>
            <a:r>
              <a:rPr lang="fr-FR" sz="2100" dirty="0" smtClean="0">
                <a:solidFill>
                  <a:srgbClr val="0033CC"/>
                </a:solidFill>
              </a:rPr>
              <a:t> </a:t>
            </a:r>
            <a:r>
              <a:rPr lang="fr-FR" sz="2100" dirty="0" smtClean="0"/>
              <a:t>est un vin de primeur produit dans le vignoble du Beaujolais, au sein des </a:t>
            </a:r>
            <a:r>
              <a:rPr lang="fr-FR" sz="2100" i="1" dirty="0" smtClean="0"/>
              <a:t>appellations d'origine contrôlée</a:t>
            </a:r>
            <a:r>
              <a:rPr lang="fr-FR" sz="2100" dirty="0" smtClean="0"/>
              <a:t> (AOC) </a:t>
            </a:r>
            <a:r>
              <a:rPr lang="fr-FR" sz="2100" b="1" dirty="0" smtClean="0">
                <a:solidFill>
                  <a:srgbClr val="0033CC"/>
                </a:solidFill>
              </a:rPr>
              <a:t>beaujolais</a:t>
            </a:r>
            <a:r>
              <a:rPr lang="fr-FR" sz="2100" dirty="0" smtClean="0"/>
              <a:t> et </a:t>
            </a:r>
            <a:r>
              <a:rPr lang="fr-FR" sz="2100" b="1" dirty="0" smtClean="0">
                <a:solidFill>
                  <a:srgbClr val="0033CC"/>
                </a:solidFill>
              </a:rPr>
              <a:t>beaujolais-villages</a:t>
            </a:r>
            <a:r>
              <a:rPr lang="fr-FR" sz="2100" dirty="0" smtClean="0"/>
              <a:t>, essentiellement à partir du cépage </a:t>
            </a:r>
            <a:r>
              <a:rPr lang="fr-FR" sz="2100" i="1" dirty="0" smtClean="0"/>
              <a:t>gamay</a:t>
            </a:r>
          </a:p>
          <a:p>
            <a:pPr marL="177800" indent="-177800"/>
            <a:r>
              <a:rPr lang="fr-FR" sz="2100" b="1" dirty="0" smtClean="0"/>
              <a:t>Date</a:t>
            </a:r>
            <a:r>
              <a:rPr lang="fr-FR" sz="2100" dirty="0" smtClean="0"/>
              <a:t>: il est mis en vente dans le monde entier le </a:t>
            </a:r>
            <a:r>
              <a:rPr lang="fr-FR" sz="2100" b="1" dirty="0" smtClean="0">
                <a:solidFill>
                  <a:srgbClr val="0033CC"/>
                </a:solidFill>
              </a:rPr>
              <a:t>3</a:t>
            </a:r>
            <a:r>
              <a:rPr lang="fr-FR" sz="2100" b="1" baseline="30000" dirty="0" smtClean="0">
                <a:solidFill>
                  <a:srgbClr val="0033CC"/>
                </a:solidFill>
              </a:rPr>
              <a:t>e</a:t>
            </a:r>
            <a:r>
              <a:rPr lang="fr-FR" sz="2100" b="1" dirty="0" smtClean="0">
                <a:solidFill>
                  <a:srgbClr val="0033CC"/>
                </a:solidFill>
              </a:rPr>
              <a:t> jeudi de novembre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491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VY_32_INOVACE_2.1.FJ4.15/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pic>
        <p:nvPicPr>
          <p:cNvPr id="7" name="Obrázek 6" descr="P114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143248"/>
            <a:ext cx="4381530" cy="32861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4282" y="3143248"/>
            <a:ext cx="42862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sz="2100" b="1" dirty="0" smtClean="0">
                <a:latin typeface="+mj-lt"/>
              </a:rPr>
              <a:t>Les restaurants et cafés annoncent</a:t>
            </a:r>
            <a:r>
              <a:rPr lang="fr-FR" sz="2100" dirty="0" smtClean="0">
                <a:latin typeface="+mj-lt"/>
              </a:rPr>
              <a:t>:</a:t>
            </a:r>
            <a:endParaRPr lang="cs-CZ" sz="2100" dirty="0" smtClean="0">
              <a:latin typeface="+mj-lt"/>
            </a:endParaRPr>
          </a:p>
          <a:p>
            <a:pPr marL="177800" indent="-177800"/>
            <a:r>
              <a:rPr lang="cs-CZ" sz="2100" i="1" dirty="0" smtClean="0">
                <a:latin typeface="+mj-lt"/>
              </a:rPr>
              <a:t>	</a:t>
            </a:r>
            <a:r>
              <a:rPr lang="fr-FR" sz="2100" b="1" i="1" dirty="0" smtClean="0">
                <a:solidFill>
                  <a:srgbClr val="0033CC"/>
                </a:solidFill>
                <a:latin typeface="+mj-lt"/>
              </a:rPr>
              <a:t>Le Beaujolais nouveau est arrivé</a:t>
            </a:r>
            <a:r>
              <a:rPr lang="cs-CZ" sz="2100" b="1" i="1" dirty="0" smtClean="0">
                <a:solidFill>
                  <a:srgbClr val="0033CC"/>
                </a:solidFill>
                <a:latin typeface="+mj-lt"/>
              </a:rPr>
              <a:t> !</a:t>
            </a:r>
            <a:endParaRPr lang="fr-FR" sz="2100" b="1" dirty="0" smtClean="0">
              <a:solidFill>
                <a:srgbClr val="0033CC"/>
              </a:solidFill>
              <a:latin typeface="+mj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Ce vin est amicalement dénommé par les Français « </a:t>
            </a:r>
            <a:r>
              <a:rPr lang="fr-FR" sz="2100" i="1" dirty="0" smtClean="0">
                <a:latin typeface="+mj-lt"/>
              </a:rPr>
              <a:t>beauj</a:t>
            </a:r>
            <a:r>
              <a:rPr lang="fr-FR" sz="2100" dirty="0" smtClean="0">
                <a:latin typeface="+mj-lt"/>
              </a:rPr>
              <a:t> », « </a:t>
            </a:r>
            <a:r>
              <a:rPr lang="fr-FR" sz="2100" i="1" dirty="0" smtClean="0">
                <a:latin typeface="+mj-lt"/>
              </a:rPr>
              <a:t>beaujol</a:t>
            </a:r>
            <a:r>
              <a:rPr lang="fr-FR" sz="2100" dirty="0" smtClean="0">
                <a:latin typeface="+mj-lt"/>
              </a:rPr>
              <a:t> » ou « </a:t>
            </a:r>
            <a:r>
              <a:rPr lang="fr-FR" sz="2100" i="1" dirty="0" smtClean="0">
                <a:latin typeface="+mj-lt"/>
              </a:rPr>
              <a:t>beaujolpif</a:t>
            </a:r>
            <a:r>
              <a:rPr lang="fr-FR" sz="2100" dirty="0" smtClean="0">
                <a:latin typeface="+mj-lt"/>
              </a:rPr>
              <a:t> » (</a:t>
            </a:r>
            <a:r>
              <a:rPr lang="fr-FR" sz="2100" i="1" dirty="0" smtClean="0">
                <a:latin typeface="+mj-lt"/>
              </a:rPr>
              <a:t>pif</a:t>
            </a:r>
            <a:r>
              <a:rPr lang="fr-FR" sz="2100" dirty="0" smtClean="0">
                <a:latin typeface="+mj-lt"/>
              </a:rPr>
              <a:t> désignant le </a:t>
            </a:r>
            <a:r>
              <a:rPr lang="fr-FR" sz="2100" i="1" dirty="0" smtClean="0">
                <a:latin typeface="+mj-lt"/>
              </a:rPr>
              <a:t>nez</a:t>
            </a:r>
            <a:r>
              <a:rPr lang="fr-FR" sz="2100" dirty="0" smtClean="0">
                <a:latin typeface="+mj-lt"/>
              </a:rPr>
              <a:t>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s'accorde traditionnellement avec des cochonnailles (saucisson, grattons, tripes, boudin, cervelas…) et des châtaignes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6263</TotalTime>
  <Words>1451</Words>
  <Application>Microsoft Office PowerPoint</Application>
  <PresentationFormat>Předvádění na obrazovce (4:3)</PresentationFormat>
  <Paragraphs>201</Paragraphs>
  <Slides>18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Prezentace aplikace PowerPoint</vt:lpstr>
      <vt:lpstr>Événements culturels en France</vt:lpstr>
      <vt:lpstr>Festival de Cannes</vt:lpstr>
      <vt:lpstr>Prezentace aplikace PowerPoint</vt:lpstr>
      <vt:lpstr>Carnaval de Nice</vt:lpstr>
      <vt:lpstr>Prezentace aplikace PowerPoint</vt:lpstr>
      <vt:lpstr>Festival d‘Avignon</vt:lpstr>
      <vt:lpstr>Prezentace aplikace PowerPoint</vt:lpstr>
      <vt:lpstr>Beaujolais nouveau</vt:lpstr>
      <vt:lpstr>Prezentace aplikace PowerPoint</vt:lpstr>
      <vt:lpstr>Francofolies</vt:lpstr>
      <vt:lpstr>Prezentace aplikace PowerPoint</vt:lpstr>
      <vt:lpstr>Restos du Cœur - Concerts des Enfoirés</vt:lpstr>
      <vt:lpstr>D‘autres manifestations culturelles</vt:lpstr>
      <vt:lpstr>Que savez-vous?</vt:lpstr>
      <vt:lpstr>Que savez-vous?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Radek</cp:lastModifiedBy>
  <cp:revision>483</cp:revision>
  <dcterms:modified xsi:type="dcterms:W3CDTF">2013-03-14T18:19:20Z</dcterms:modified>
</cp:coreProperties>
</file>