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92" r:id="rId3"/>
    <p:sldId id="259" r:id="rId4"/>
    <p:sldId id="260" r:id="rId5"/>
    <p:sldId id="261" r:id="rId6"/>
    <p:sldId id="262" r:id="rId7"/>
    <p:sldId id="295" r:id="rId8"/>
    <p:sldId id="263" r:id="rId9"/>
    <p:sldId id="293" r:id="rId10"/>
    <p:sldId id="294" r:id="rId11"/>
    <p:sldId id="264" r:id="rId12"/>
    <p:sldId id="265" r:id="rId13"/>
    <p:sldId id="267" r:id="rId14"/>
    <p:sldId id="268" r:id="rId15"/>
    <p:sldId id="296" r:id="rId16"/>
    <p:sldId id="269" r:id="rId17"/>
    <p:sldId id="275" r:id="rId18"/>
    <p:sldId id="277" r:id="rId19"/>
    <p:sldId id="278" r:id="rId20"/>
    <p:sldId id="281" r:id="rId21"/>
    <p:sldId id="282" r:id="rId22"/>
    <p:sldId id="285" r:id="rId23"/>
    <p:sldId id="291" r:id="rId24"/>
    <p:sldId id="286" r:id="rId25"/>
    <p:sldId id="287" r:id="rId26"/>
    <p:sldId id="289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ří Pavelka" initials="JP" lastIdx="1" clrIdx="0">
    <p:extLst>
      <p:ext uri="{19B8F6BF-5375-455C-9EA6-DF929625EA0E}">
        <p15:presenceInfo xmlns:p15="http://schemas.microsoft.com/office/powerpoint/2012/main" userId="S-1-5-21-3297143200-254832493-3966280144-21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501DAB"/>
    <a:srgbClr val="6D30DC"/>
    <a:srgbClr val="99CCFF"/>
    <a:srgbClr val="A27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IN2019-PDC\DomSlozky\pavelka\1_hd\dod\graf_usp_skola_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List1!$A$4</c:f>
              <c:strCache>
                <c:ptCount val="1"/>
                <c:pt idx="0">
                  <c:v>usp. %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FF00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List1!$B$3:$I$3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List1!$B$4:$I$4</c:f>
              <c:numCache>
                <c:formatCode>General</c:formatCode>
                <c:ptCount val="8"/>
                <c:pt idx="0">
                  <c:v>91</c:v>
                </c:pt>
                <c:pt idx="1">
                  <c:v>89</c:v>
                </c:pt>
                <c:pt idx="2">
                  <c:v>83</c:v>
                </c:pt>
                <c:pt idx="3">
                  <c:v>96</c:v>
                </c:pt>
                <c:pt idx="4">
                  <c:v>94</c:v>
                </c:pt>
                <c:pt idx="5">
                  <c:v>93</c:v>
                </c:pt>
                <c:pt idx="6">
                  <c:v>97</c:v>
                </c:pt>
                <c:pt idx="7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3A-4F42-95C4-02213D3CAB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54179247"/>
        <c:axId val="454187983"/>
        <c:axId val="0"/>
      </c:bar3DChart>
      <c:catAx>
        <c:axId val="454179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54187983"/>
        <c:crosses val="autoZero"/>
        <c:auto val="1"/>
        <c:lblAlgn val="ctr"/>
        <c:lblOffset val="100"/>
        <c:noMultiLvlLbl val="0"/>
      </c:catAx>
      <c:valAx>
        <c:axId val="454187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54179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197DF7"/>
    </a:soli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10T10:11:52.657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B14D-607B-4A11-8F7C-52F00D4515DE}" type="datetimeFigureOut">
              <a:rPr lang="cs-CZ" smtClean="0"/>
              <a:t>01.10.2024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F297-1A42-4B04-986D-F3F2903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6693145"/>
      </p:ext>
    </p:extLst>
  </p:cSld>
  <p:clrMapOvr>
    <a:masterClrMapping/>
  </p:clrMapOvr>
  <p:transition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B14D-607B-4A11-8F7C-52F00D4515DE}" type="datetimeFigureOut">
              <a:rPr lang="cs-CZ" smtClean="0"/>
              <a:t>01.10.2024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F297-1A42-4B04-986D-F3F2903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1589617"/>
      </p:ext>
    </p:extLst>
  </p:cSld>
  <p:clrMapOvr>
    <a:masterClrMapping/>
  </p:clrMapOvr>
  <p:transition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B14D-607B-4A11-8F7C-52F00D4515DE}" type="datetimeFigureOut">
              <a:rPr lang="cs-CZ" smtClean="0"/>
              <a:t>01.10.2024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F297-1A42-4B04-986D-F3F2903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400992"/>
      </p:ext>
    </p:extLst>
  </p:cSld>
  <p:clrMapOvr>
    <a:masterClrMapping/>
  </p:clrMapOvr>
  <p:transition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B14D-607B-4A11-8F7C-52F00D4515DE}" type="datetimeFigureOut">
              <a:rPr lang="cs-CZ" smtClean="0"/>
              <a:t>01.10.2024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F297-1A42-4B04-986D-F3F2903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809798"/>
      </p:ext>
    </p:extLst>
  </p:cSld>
  <p:clrMapOvr>
    <a:masterClrMapping/>
  </p:clrMapOvr>
  <p:transition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B14D-607B-4A11-8F7C-52F00D4515DE}" type="datetimeFigureOut">
              <a:rPr lang="cs-CZ" smtClean="0"/>
              <a:t>01.10.2024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F297-1A42-4B04-986D-F3F2903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0707522"/>
      </p:ext>
    </p:extLst>
  </p:cSld>
  <p:clrMapOvr>
    <a:masterClrMapping/>
  </p:clrMapOvr>
  <p:transition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B14D-607B-4A11-8F7C-52F00D4515DE}" type="datetimeFigureOut">
              <a:rPr lang="cs-CZ" smtClean="0"/>
              <a:t>01.10.2024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F297-1A42-4B04-986D-F3F2903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8567932"/>
      </p:ext>
    </p:extLst>
  </p:cSld>
  <p:clrMapOvr>
    <a:masterClrMapping/>
  </p:clrMapOvr>
  <p:transition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B14D-607B-4A11-8F7C-52F00D4515DE}" type="datetimeFigureOut">
              <a:rPr lang="cs-CZ" smtClean="0"/>
              <a:t>01.10.2024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F297-1A42-4B04-986D-F3F2903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2225326"/>
      </p:ext>
    </p:extLst>
  </p:cSld>
  <p:clrMapOvr>
    <a:masterClrMapping/>
  </p:clrMapOvr>
  <p:transition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B14D-607B-4A11-8F7C-52F00D4515DE}" type="datetimeFigureOut">
              <a:rPr lang="cs-CZ" smtClean="0"/>
              <a:t>01.10.2024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F297-1A42-4B04-986D-F3F2903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3049491"/>
      </p:ext>
    </p:extLst>
  </p:cSld>
  <p:clrMapOvr>
    <a:masterClrMapping/>
  </p:clrMapOvr>
  <p:transition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B14D-607B-4A11-8F7C-52F00D4515DE}" type="datetimeFigureOut">
              <a:rPr lang="cs-CZ" smtClean="0"/>
              <a:t>01.10.2024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F297-1A42-4B04-986D-F3F2903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7263393"/>
      </p:ext>
    </p:extLst>
  </p:cSld>
  <p:clrMapOvr>
    <a:masterClrMapping/>
  </p:clrMapOvr>
  <p:transition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B14D-607B-4A11-8F7C-52F00D4515DE}" type="datetimeFigureOut">
              <a:rPr lang="cs-CZ" smtClean="0"/>
              <a:t>01.10.2024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F297-1A42-4B04-986D-F3F2903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91033"/>
      </p:ext>
    </p:extLst>
  </p:cSld>
  <p:clrMapOvr>
    <a:masterClrMapping/>
  </p:clrMapOvr>
  <p:transition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B14D-607B-4A11-8F7C-52F00D4515DE}" type="datetimeFigureOut">
              <a:rPr lang="cs-CZ" smtClean="0"/>
              <a:t>01.10.2024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F297-1A42-4B04-986D-F3F2903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2934079"/>
      </p:ext>
    </p:extLst>
  </p:cSld>
  <p:clrMapOvr>
    <a:masterClrMapping/>
  </p:clrMapOvr>
  <p:transition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FF"/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BB14D-607B-4A11-8F7C-52F00D4515DE}" type="datetimeFigureOut">
              <a:rPr lang="cs-CZ" smtClean="0"/>
              <a:t>01.10.2024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9F297-1A42-4B04-986D-F3F2903F6F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642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5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50092" y="9152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>
                <a:solidFill>
                  <a:srgbClr val="501DAB"/>
                </a:solidFill>
                <a:latin typeface="Bahnschrift SemiBold" panose="020B0502040204020203" pitchFamily="34" charset="0"/>
                <a:ea typeface="Kozuka Gothic Pr6N M" panose="020B0700000000000000" pitchFamily="34" charset="-128"/>
              </a:rPr>
              <a:t>Gymnázium Josefa Božka, Český Těšín,</a:t>
            </a:r>
            <a:br>
              <a:rPr lang="cs-CZ" sz="3600" b="1" dirty="0">
                <a:solidFill>
                  <a:srgbClr val="501DAB"/>
                </a:solidFill>
                <a:latin typeface="Bahnschrift SemiBold" panose="020B0502040204020203" pitchFamily="34" charset="0"/>
                <a:ea typeface="Kozuka Gothic Pr6N M" panose="020B0700000000000000" pitchFamily="34" charset="-128"/>
              </a:rPr>
            </a:br>
            <a:r>
              <a:rPr lang="cs-CZ" sz="3600" b="1" dirty="0">
                <a:solidFill>
                  <a:srgbClr val="501DAB"/>
                </a:solidFill>
                <a:latin typeface="Bahnschrift SemiBold" panose="020B0502040204020203" pitchFamily="34" charset="0"/>
                <a:ea typeface="Kozuka Gothic Pr6N M" panose="020B0700000000000000" pitchFamily="34" charset="-128"/>
              </a:rPr>
              <a:t>příspěvková organizace</a:t>
            </a:r>
          </a:p>
        </p:txBody>
      </p:sp>
      <p:pic>
        <p:nvPicPr>
          <p:cNvPr id="7" name="Obrázek 6" descr="skola_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583561" y="4155268"/>
            <a:ext cx="2894131" cy="2170598"/>
          </a:xfrm>
          <a:prstGeom prst="rect">
            <a:avLst/>
          </a:prstGeom>
        </p:spPr>
      </p:pic>
      <p:pic>
        <p:nvPicPr>
          <p:cNvPr id="9" name="Obrázek 8" descr="100_2133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583561" y="1417085"/>
            <a:ext cx="2882131" cy="2161598"/>
          </a:xfrm>
          <a:prstGeom prst="rect">
            <a:avLst/>
          </a:prstGeom>
        </p:spPr>
      </p:pic>
      <p:pic>
        <p:nvPicPr>
          <p:cNvPr id="10" name="Obrázek 9" descr="skola_n_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92" y="1628800"/>
            <a:ext cx="2880320" cy="2018050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75" y="1794968"/>
            <a:ext cx="3334302" cy="3419330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92" y="4155268"/>
            <a:ext cx="2880320" cy="215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52469"/>
      </p:ext>
    </p:extLst>
  </p:cSld>
  <p:clrMapOvr>
    <a:masterClrMapping/>
  </p:clrMapOvr>
  <p:transition advClick="0"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950092" y="91522"/>
            <a:ext cx="10515600" cy="1136257"/>
          </a:xfrm>
        </p:spPr>
        <p:txBody>
          <a:bodyPr>
            <a:noAutofit/>
          </a:bodyPr>
          <a:lstStyle/>
          <a:p>
            <a:pPr algn="ctr"/>
            <a:r>
              <a:rPr lang="cs-CZ" b="1" dirty="0">
                <a:solidFill>
                  <a:srgbClr val="501DAB"/>
                </a:solidFill>
                <a:latin typeface="Bahnschrift SemiBold" panose="020B0502040204020203" pitchFamily="34" charset="0"/>
                <a:ea typeface="Kozuka Gothic Pr6N M" panose="020B0700000000000000" pitchFamily="34" charset="-128"/>
              </a:rPr>
              <a:t>Novinky minulého období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761830" y="1797938"/>
            <a:ext cx="5677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Modernizace školní jídelny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B3CE308-7064-472F-9315-1174025740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1" y="1859482"/>
            <a:ext cx="5409355" cy="405774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F972D1F-2630-407B-AD52-6895CC258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84" y="2631097"/>
            <a:ext cx="43815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08181"/>
      </p:ext>
    </p:extLst>
  </p:cSld>
  <p:clrMapOvr>
    <a:masterClrMapping/>
  </p:clrMapOvr>
  <p:transition advClick="0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9284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501DAB"/>
                </a:solidFill>
                <a:latin typeface="Bahnschrift SemiBold" panose="020B0502040204020203" pitchFamily="34" charset="0"/>
              </a:rPr>
              <a:t>Obědy ve školní jídelně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33" y="2184736"/>
            <a:ext cx="5541217" cy="338629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21B571E-57C2-4E95-9B30-2189E5012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52809"/>
            <a:ext cx="5695558" cy="459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23079"/>
      </p:ext>
    </p:extLst>
  </p:cSld>
  <p:clrMapOvr>
    <a:masterClrMapping/>
  </p:clrMapOvr>
  <p:transition advClick="0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1DAB"/>
                </a:solidFill>
                <a:latin typeface="Bahnschrift SemiBold" panose="020B0502040204020203" pitchFamily="34" charset="0"/>
              </a:rPr>
              <a:t>Ze života našich studentů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786863" y="1246852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6600FF"/>
                </a:solidFill>
                <a:latin typeface="Bahnschrift SemiBold" panose="020B0502040204020203" pitchFamily="34" charset="0"/>
                <a:cs typeface="Arial" pitchFamily="34" charset="0"/>
              </a:rPr>
              <a:t>Začínáme … adaptační kurz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B8FF5C7-16CF-49F4-B27F-8AF19220D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829" y="2088504"/>
            <a:ext cx="6055562" cy="4151991"/>
          </a:xfrm>
          <a:prstGeom prst="rect">
            <a:avLst/>
          </a:prstGeom>
        </p:spPr>
      </p:pic>
      <p:pic>
        <p:nvPicPr>
          <p:cNvPr id="1026" name="Picture 2" descr="Adaptační kurzy nových tříd">
            <a:extLst>
              <a:ext uri="{FF2B5EF4-FFF2-40B4-BE49-F238E27FC236}">
                <a16:creationId xmlns:a16="http://schemas.microsoft.com/office/drawing/2014/main" id="{9C0BBFB7-6713-4681-AE9C-659FDA2FD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539" y="4726173"/>
            <a:ext cx="2530548" cy="189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daptační kurzy nových tříd">
            <a:extLst>
              <a:ext uri="{FF2B5EF4-FFF2-40B4-BE49-F238E27FC236}">
                <a16:creationId xmlns:a16="http://schemas.microsoft.com/office/drawing/2014/main" id="{D55EFEB5-1602-41B8-8054-11C5B6FDC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78" y="1508765"/>
            <a:ext cx="3914190" cy="293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554099"/>
      </p:ext>
    </p:extLst>
  </p:cSld>
  <p:clrMapOvr>
    <a:masterClrMapping/>
  </p:clrMapOvr>
  <p:transition advClick="0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2196" y="199192"/>
            <a:ext cx="10515600" cy="975644"/>
          </a:xfrm>
        </p:spPr>
        <p:txBody>
          <a:bodyPr/>
          <a:lstStyle/>
          <a:p>
            <a:r>
              <a:rPr lang="cs-CZ" dirty="0">
                <a:solidFill>
                  <a:srgbClr val="501DAB"/>
                </a:solidFill>
                <a:latin typeface="Bahnschrift SemiBold" panose="020B0502040204020203" pitchFamily="34" charset="0"/>
              </a:rPr>
              <a:t>Ze života našich studentů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306831" y="933931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6600FF"/>
                </a:solidFill>
                <a:latin typeface="Bahnschrift SemiBold" panose="020B0502040204020203" pitchFamily="34" charset="0"/>
                <a:cs typeface="Arial" pitchFamily="34" charset="0"/>
              </a:rPr>
              <a:t>… a je tady maturita</a:t>
            </a:r>
          </a:p>
        </p:txBody>
      </p:sp>
      <p:pic>
        <p:nvPicPr>
          <p:cNvPr id="2050" name="Picture 2" descr="Ohlédnutí za maturitními zkouškami">
            <a:extLst>
              <a:ext uri="{FF2B5EF4-FFF2-40B4-BE49-F238E27FC236}">
                <a16:creationId xmlns:a16="http://schemas.microsoft.com/office/drawing/2014/main" id="{18F3DFDD-A5AC-4132-990E-AE77F7B4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023" y="4178571"/>
            <a:ext cx="3737876" cy="248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lavnostní předávání maturitních vysvědčení 2023">
            <a:extLst>
              <a:ext uri="{FF2B5EF4-FFF2-40B4-BE49-F238E27FC236}">
                <a16:creationId xmlns:a16="http://schemas.microsoft.com/office/drawing/2014/main" id="{C5FDD31E-7722-447C-8084-A18E6F05D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97" y="1226318"/>
            <a:ext cx="4226757" cy="280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lavnostní předávání maturitních vysvědčení 2023">
            <a:extLst>
              <a:ext uri="{FF2B5EF4-FFF2-40B4-BE49-F238E27FC236}">
                <a16:creationId xmlns:a16="http://schemas.microsoft.com/office/drawing/2014/main" id="{E3853177-1B29-4B33-8772-0301DE226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088" y="1533268"/>
            <a:ext cx="4800915" cy="319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299876"/>
      </p:ext>
    </p:extLst>
  </p:cSld>
  <p:clrMapOvr>
    <a:masterClrMapping/>
  </p:clrMapOvr>
  <p:transition advClick="0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1DAB"/>
                </a:solidFill>
                <a:latin typeface="Bahnschrift SemiBold" panose="020B0502040204020203" pitchFamily="34" charset="0"/>
              </a:rPr>
              <a:t>Ze života našich studentů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38199" y="154505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6600FF"/>
                </a:solidFill>
                <a:latin typeface="Bahnschrift SemiBold" panose="020B0502040204020203" pitchFamily="34" charset="0"/>
                <a:cs typeface="Arial" pitchFamily="34" charset="0"/>
              </a:rPr>
              <a:t>… mezi tím toho stihneme spoustu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38199" y="2348881"/>
            <a:ext cx="5675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7F06D"/>
                </a:solidFill>
              </a:rPr>
              <a:t> </a:t>
            </a:r>
            <a:r>
              <a:rPr lang="cs-CZ" sz="28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turistické a lyžařské kurzy</a:t>
            </a:r>
          </a:p>
        </p:txBody>
      </p:sp>
      <p:pic>
        <p:nvPicPr>
          <p:cNvPr id="10" name="Obrázek 9" descr="lyze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083" y="1967393"/>
            <a:ext cx="3572597" cy="470075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61" y="3327614"/>
            <a:ext cx="4410836" cy="330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61207"/>
      </p:ext>
    </p:extLst>
  </p:cSld>
  <p:clrMapOvr>
    <a:masterClrMapping/>
  </p:clrMapOvr>
  <p:transition advClick="0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1DAB"/>
                </a:solidFill>
                <a:latin typeface="Bahnschrift SemiBold" panose="020B0502040204020203" pitchFamily="34" charset="0"/>
              </a:rPr>
              <a:t>Ze života našich studentů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38199" y="154505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6600FF"/>
                </a:solidFill>
                <a:latin typeface="Bahnschrift SemiBold" panose="020B0502040204020203" pitchFamily="34" charset="0"/>
                <a:cs typeface="Arial" pitchFamily="34" charset="0"/>
              </a:rPr>
              <a:t>… mezi tím toho stihneme spoustu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38199" y="2348881"/>
            <a:ext cx="5675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7F06D"/>
                </a:solidFill>
              </a:rPr>
              <a:t> </a:t>
            </a:r>
            <a:r>
              <a:rPr lang="cs-CZ" sz="28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turistické a vodácké kurzy</a:t>
            </a:r>
          </a:p>
        </p:txBody>
      </p:sp>
      <p:pic>
        <p:nvPicPr>
          <p:cNvPr id="3078" name="Picture 6" descr="https://www.gmct.cz/data/mediapool/20230916/vltava_23_039.jpg">
            <a:extLst>
              <a:ext uri="{FF2B5EF4-FFF2-40B4-BE49-F238E27FC236}">
                <a16:creationId xmlns:a16="http://schemas.microsoft.com/office/drawing/2014/main" id="{06124BA7-8077-4FF1-8C65-31979EBE1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70" y="2129833"/>
            <a:ext cx="5609562" cy="420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portovní a zábavný týden kvarty: Zážitky z Velkých Karlovic">
            <a:extLst>
              <a:ext uri="{FF2B5EF4-FFF2-40B4-BE49-F238E27FC236}">
                <a16:creationId xmlns:a16="http://schemas.microsoft.com/office/drawing/2014/main" id="{6AE13EF0-DE77-4E7D-8C4C-E63E6704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83" y="2870621"/>
            <a:ext cx="4369981" cy="327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011980"/>
      </p:ext>
    </p:extLst>
  </p:cSld>
  <p:clrMapOvr>
    <a:masterClrMapping/>
  </p:clrMapOvr>
  <p:transition advClick="0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501DAB"/>
                </a:solidFill>
                <a:latin typeface="Bahnschrift SemiBold" panose="020B0502040204020203" pitchFamily="34" charset="0"/>
              </a:rPr>
              <a:t>Ze života našich studentů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32736" y="1896006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exkurze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394291" y="582824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6600FF"/>
                </a:solidFill>
                <a:latin typeface="Bahnschrift SemiBold" panose="020B0502040204020203" pitchFamily="34" charset="0"/>
              </a:rPr>
              <a:t>Švýcarsko – CERN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708642" y="582824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6600FF"/>
                </a:solidFill>
                <a:latin typeface="Bahnschrift SemiBold" panose="020B0502040204020203" pitchFamily="34" charset="0"/>
              </a:rPr>
              <a:t>Brusel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16" y="2577182"/>
            <a:ext cx="3481173" cy="26191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15" y="1901054"/>
            <a:ext cx="5834743" cy="34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62089"/>
      </p:ext>
    </p:extLst>
  </p:cSld>
  <p:clrMapOvr>
    <a:masterClrMapping/>
  </p:clrMapOvr>
  <p:transition advClick="0"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8788" y="275314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501DAB"/>
                </a:solidFill>
                <a:latin typeface="Bahnschrift SemiBold" panose="020B0502040204020203" pitchFamily="34" charset="0"/>
              </a:rPr>
              <a:t>Úspěchy našich studentů v soutěžích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B055CC6-070D-4420-AF9E-8E23D97013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1879"/>
            <a:ext cx="5901379" cy="417236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C659417-0B01-4050-9774-565CF44968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3" y="1219553"/>
            <a:ext cx="6248815" cy="441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05638"/>
      </p:ext>
    </p:extLst>
  </p:cSld>
  <p:clrMapOvr>
    <a:masterClrMapping/>
  </p:clrMapOvr>
  <p:transition advClick="0" advTm="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51910" y="0"/>
            <a:ext cx="8833210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501DAB"/>
                </a:solidFill>
                <a:latin typeface="Bahnschrift SemiBold" panose="020B0502040204020203" pitchFamily="34" charset="0"/>
              </a:rPr>
              <a:t>Úspěchy našich studentů v soutěžích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7572F3-39FB-4B09-80FA-36A345265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56" y="809052"/>
            <a:ext cx="4430669" cy="332300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4ED070B-AFC8-4A9B-9A20-18FDEB647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51" y="3429000"/>
            <a:ext cx="4350589" cy="327653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B104AB7-2679-487F-AE26-6EB4A3D8D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84" y="990536"/>
            <a:ext cx="5108839" cy="38316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843254"/>
      </p:ext>
    </p:extLst>
  </p:cSld>
  <p:clrMapOvr>
    <a:masterClrMapping/>
  </p:clrMapOvr>
  <p:transition advClick="0" advTm="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0223" y="188640"/>
            <a:ext cx="10086784" cy="1143000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501DAB"/>
                </a:solidFill>
                <a:latin typeface="Bahnschrift SemiBold" panose="020B0502040204020203" pitchFamily="34" charset="0"/>
              </a:rPr>
              <a:t>Úspěchy našich studentů v soutěžích 2023/2024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344960" y="1542779"/>
            <a:ext cx="950208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8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1. místo	Mistrovství ČR VEX IQ </a:t>
            </a:r>
            <a:r>
              <a:rPr lang="cs-CZ" sz="2800" dirty="0" err="1">
                <a:solidFill>
                  <a:srgbClr val="6600FF"/>
                </a:solidFill>
                <a:latin typeface="Bahnschrift SemiBold" panose="020B0502040204020203" pitchFamily="34" charset="0"/>
              </a:rPr>
              <a:t>Robotics</a:t>
            </a:r>
            <a:r>
              <a:rPr lang="cs-CZ" sz="28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 ZŠ</a:t>
            </a:r>
          </a:p>
          <a:p>
            <a:pPr>
              <a:spcAft>
                <a:spcPts val="1800"/>
              </a:spcAft>
            </a:pPr>
            <a:r>
              <a:rPr lang="cs-CZ" sz="28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1. místo 	Ústřední kolo soutěže Den s překladem (</a:t>
            </a:r>
            <a:r>
              <a:rPr lang="cs-CZ" sz="2800" dirty="0" err="1">
                <a:solidFill>
                  <a:srgbClr val="6600FF"/>
                </a:solidFill>
                <a:latin typeface="Bahnschrift SemiBold" panose="020B0502040204020203" pitchFamily="34" charset="0"/>
              </a:rPr>
              <a:t>FrJ</a:t>
            </a:r>
            <a:r>
              <a:rPr lang="cs-CZ" sz="28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)</a:t>
            </a:r>
          </a:p>
          <a:p>
            <a:pPr>
              <a:spcAft>
                <a:spcPts val="1800"/>
              </a:spcAft>
            </a:pPr>
            <a:r>
              <a:rPr lang="cs-CZ" sz="28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2.místo	Mistrovství ČR VEX IQ </a:t>
            </a:r>
            <a:r>
              <a:rPr lang="cs-CZ" sz="2800" dirty="0" err="1">
                <a:solidFill>
                  <a:srgbClr val="6600FF"/>
                </a:solidFill>
                <a:latin typeface="Bahnschrift SemiBold" panose="020B0502040204020203" pitchFamily="34" charset="0"/>
              </a:rPr>
              <a:t>Robotics</a:t>
            </a:r>
            <a:r>
              <a:rPr lang="cs-CZ" sz="28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 SŠ</a:t>
            </a:r>
          </a:p>
          <a:p>
            <a:pPr>
              <a:spcAft>
                <a:spcPts val="1800"/>
              </a:spcAft>
            </a:pPr>
            <a:r>
              <a:rPr lang="cs-CZ" sz="28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3. místo 	Celostátní kolo Mapové soutěže</a:t>
            </a:r>
          </a:p>
          <a:p>
            <a:pPr>
              <a:spcAft>
                <a:spcPts val="1800"/>
              </a:spcAft>
            </a:pPr>
            <a:r>
              <a:rPr lang="cs-CZ" sz="28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4. místo	Celostátní kolo SOČ fyzika</a:t>
            </a:r>
          </a:p>
          <a:p>
            <a:pPr>
              <a:spcAft>
                <a:spcPts val="1800"/>
              </a:spcAft>
            </a:pPr>
            <a:r>
              <a:rPr lang="cs-CZ" sz="28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8.místo  	Ústřední kolo Dějepisné olympiády</a:t>
            </a:r>
          </a:p>
          <a:p>
            <a:pPr>
              <a:spcAft>
                <a:spcPts val="1800"/>
              </a:spcAft>
            </a:pPr>
            <a:r>
              <a:rPr lang="cs-CZ" sz="28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12.místo 	Celostátní kolo</a:t>
            </a:r>
            <a:r>
              <a:rPr lang="cs-CZ" sz="22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 </a:t>
            </a:r>
            <a:r>
              <a:rPr lang="cs-CZ" sz="28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Konverzační soutěže v AJ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7765633"/>
      </p:ext>
    </p:extLst>
  </p:cSld>
  <p:clrMapOvr>
    <a:masterClrMapping/>
  </p:clrMapOvr>
  <p:transition advClick="0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50092" y="9152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>
                <a:solidFill>
                  <a:srgbClr val="501DAB"/>
                </a:solidFill>
                <a:latin typeface="Bahnschrift SemiBold" panose="020B0502040204020203" pitchFamily="34" charset="0"/>
                <a:ea typeface="Kozuka Gothic Pr6N M" panose="020B0700000000000000" pitchFamily="34" charset="-128"/>
              </a:rPr>
              <a:t>Gymnázium Josefa Božka, Český Těšín,</a:t>
            </a:r>
            <a:br>
              <a:rPr lang="cs-CZ" sz="3600" b="1" dirty="0">
                <a:solidFill>
                  <a:srgbClr val="501DAB"/>
                </a:solidFill>
                <a:latin typeface="Bahnschrift SemiBold" panose="020B0502040204020203" pitchFamily="34" charset="0"/>
                <a:ea typeface="Kozuka Gothic Pr6N M" panose="020B0700000000000000" pitchFamily="34" charset="-128"/>
              </a:rPr>
            </a:br>
            <a:r>
              <a:rPr lang="cs-CZ" sz="3600" b="1" dirty="0">
                <a:solidFill>
                  <a:srgbClr val="501DAB"/>
                </a:solidFill>
                <a:latin typeface="Bahnschrift SemiBold" panose="020B0502040204020203" pitchFamily="34" charset="0"/>
                <a:ea typeface="Kozuka Gothic Pr6N M" panose="020B0700000000000000" pitchFamily="34" charset="-128"/>
              </a:rPr>
              <a:t>příspěvková organizace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0" y="1185368"/>
            <a:ext cx="3005197" cy="3081832"/>
          </a:xfrm>
        </p:spPr>
      </p:pic>
      <p:sp>
        <p:nvSpPr>
          <p:cNvPr id="3" name="TextovéPole 2"/>
          <p:cNvSpPr txBox="1"/>
          <p:nvPr/>
        </p:nvSpPr>
        <p:spPr>
          <a:xfrm>
            <a:off x="3796937" y="2490955"/>
            <a:ext cx="82383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Pro rok 2024/2025 přijímáme do oborů:</a:t>
            </a:r>
            <a:br>
              <a:rPr lang="cs-CZ" sz="2400" dirty="0">
                <a:solidFill>
                  <a:srgbClr val="6600FF"/>
                </a:solidFill>
                <a:latin typeface="Bahnschrift SemiBold" panose="020B0502040204020203" pitchFamily="34" charset="0"/>
              </a:rPr>
            </a:br>
            <a:br>
              <a:rPr lang="cs-CZ" sz="2400" dirty="0">
                <a:solidFill>
                  <a:srgbClr val="6600FF"/>
                </a:solidFill>
                <a:latin typeface="Bahnschrift SemiBold" panose="020B0502040204020203" pitchFamily="34" charset="0"/>
              </a:rPr>
            </a:br>
            <a:r>
              <a:rPr lang="cs-CZ" sz="24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79-41-K/81 Gymnázium, studium denní, délka studia 8 let 		30 studentů</a:t>
            </a:r>
            <a:br>
              <a:rPr lang="cs-CZ" sz="2400" dirty="0">
                <a:solidFill>
                  <a:srgbClr val="6600FF"/>
                </a:solidFill>
                <a:latin typeface="Bahnschrift SemiBold" panose="020B0502040204020203" pitchFamily="34" charset="0"/>
              </a:rPr>
            </a:br>
            <a:endParaRPr lang="cs-CZ" sz="2400" b="1" dirty="0">
              <a:solidFill>
                <a:srgbClr val="6600FF"/>
              </a:solidFill>
              <a:latin typeface="Bahnschrift SemiBold" panose="020B0502040204020203" pitchFamily="34" charset="0"/>
            </a:endParaRPr>
          </a:p>
          <a:p>
            <a:r>
              <a:rPr lang="cs-CZ" sz="24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79-41-K/41 Gymnázium, studium denní, délka studia 4 roky 		32 studentů</a:t>
            </a:r>
            <a:endParaRPr lang="cs-CZ" sz="2400" b="1" dirty="0">
              <a:solidFill>
                <a:srgbClr val="6600FF"/>
              </a:solidFill>
              <a:latin typeface="Bahnschrift SemiBold" panose="020B0502040204020203" pitchFamily="34" charset="0"/>
            </a:endParaRPr>
          </a:p>
          <a:p>
            <a:endParaRPr lang="cs-CZ" sz="2400" dirty="0">
              <a:solidFill>
                <a:srgbClr val="6600FF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238969"/>
      </p:ext>
    </p:extLst>
  </p:cSld>
  <p:clrMapOvr>
    <a:masterClrMapping/>
  </p:clrMapOvr>
  <p:transition advClick="0" advTm="5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826" y="83963"/>
            <a:ext cx="6077824" cy="1048404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501DAB"/>
                </a:solidFill>
                <a:latin typeface="Bahnschrift SemiBold" panose="020B0502040204020203" pitchFamily="34" charset="0"/>
              </a:rPr>
              <a:t>Soutěže pořádané školou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639769" y="6014290"/>
            <a:ext cx="38576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Jak dobře znáš svůj kraj</a:t>
            </a:r>
          </a:p>
          <a:p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9159038" y="3727040"/>
            <a:ext cx="27146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Božkova kasička</a:t>
            </a: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330717A-FF20-4856-9B99-0FA89AD41250}"/>
              </a:ext>
            </a:extLst>
          </p:cNvPr>
          <p:cNvSpPr txBox="1"/>
          <p:nvPr/>
        </p:nvSpPr>
        <p:spPr>
          <a:xfrm>
            <a:off x="906773" y="4847012"/>
            <a:ext cx="4597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Festival UMÍM FRANCOUZSKY</a:t>
            </a:r>
          </a:p>
          <a:p>
            <a:endParaRPr lang="cs-CZ" dirty="0"/>
          </a:p>
        </p:txBody>
      </p:sp>
      <p:pic>
        <p:nvPicPr>
          <p:cNvPr id="6146" name="Picture 2" descr="Proběhl 8. ročník našeho festivalu Umím francouzsky">
            <a:extLst>
              <a:ext uri="{FF2B5EF4-FFF2-40B4-BE49-F238E27FC236}">
                <a16:creationId xmlns:a16="http://schemas.microsoft.com/office/drawing/2014/main" id="{F345A60A-218C-48FA-8BE8-2C15EFBC8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58" y="1132366"/>
            <a:ext cx="5329645" cy="354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adšení páťáci už po osmé soutěžili v Božkově kasičce">
            <a:extLst>
              <a:ext uri="{FF2B5EF4-FFF2-40B4-BE49-F238E27FC236}">
                <a16:creationId xmlns:a16="http://schemas.microsoft.com/office/drawing/2014/main" id="{F7160FA6-AB8E-436E-80BC-CFD05DFB3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04" y="179495"/>
            <a:ext cx="5329645" cy="354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gmct.cz/data/mediapool/20230308/repre-058.jpg">
            <a:extLst>
              <a:ext uri="{FF2B5EF4-FFF2-40B4-BE49-F238E27FC236}">
                <a16:creationId xmlns:a16="http://schemas.microsoft.com/office/drawing/2014/main" id="{367BC038-CF95-4A64-9871-34DBF0947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04" y="4145434"/>
            <a:ext cx="4468793" cy="266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3564122"/>
      </p:ext>
    </p:extLst>
  </p:cSld>
  <p:clrMapOvr>
    <a:masterClrMapping/>
  </p:clrMapOvr>
  <p:transition advClick="0"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11"/>
          </a:xfrm>
        </p:spPr>
        <p:txBody>
          <a:bodyPr/>
          <a:lstStyle/>
          <a:p>
            <a:r>
              <a:rPr lang="cs-CZ" dirty="0">
                <a:solidFill>
                  <a:srgbClr val="501DAB"/>
                </a:solidFill>
                <a:latin typeface="Bahnschrift SemiBold" panose="020B0502040204020203" pitchFamily="34" charset="0"/>
              </a:rPr>
              <a:t>Další aktivity studentů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024034" y="1428736"/>
            <a:ext cx="3857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Studenti vydávají vlastní úspěšný časopis !!!</a:t>
            </a:r>
          </a:p>
          <a:p>
            <a:endParaRPr lang="cs-CZ" dirty="0"/>
          </a:p>
        </p:txBody>
      </p:sp>
      <p:pic>
        <p:nvPicPr>
          <p:cNvPr id="5130" name="Picture 10" descr="19. vydání časopisu Božkopis">
            <a:extLst>
              <a:ext uri="{FF2B5EF4-FFF2-40B4-BE49-F238E27FC236}">
                <a16:creationId xmlns:a16="http://schemas.microsoft.com/office/drawing/2014/main" id="{F6B513C0-DC24-48A2-B64E-7FB1CD9DF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56" y="2991556"/>
            <a:ext cx="2311956" cy="332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F853418-9670-406A-B1CE-AE9A7018F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946" y="2417429"/>
            <a:ext cx="2598735" cy="36861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79E4989-0748-4B52-B5C9-1D2A2D46B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515" y="1088830"/>
            <a:ext cx="2682844" cy="38054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3294025"/>
      </p:ext>
    </p:extLst>
  </p:cSld>
  <p:clrMapOvr>
    <a:masterClrMapping/>
  </p:clrMapOvr>
  <p:transition advClick="0" advTm="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5726" y="274638"/>
            <a:ext cx="9817992" cy="1143000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501DAB"/>
                </a:solidFill>
                <a:latin typeface="Bahnschrift SemiBold" panose="020B0502040204020203" pitchFamily="34" charset="0"/>
              </a:rPr>
              <a:t>Zapojujeme se i do charitativních akcí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2024034" y="1643051"/>
            <a:ext cx="8670092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sz="40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Světluška</a:t>
            </a:r>
          </a:p>
          <a:p>
            <a:pPr>
              <a:spcAft>
                <a:spcPts val="2400"/>
              </a:spcAft>
            </a:pPr>
            <a:r>
              <a:rPr lang="cs-CZ" sz="40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Květinkový den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cs-CZ" sz="40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Srdíčkový den</a:t>
            </a:r>
          </a:p>
          <a:p>
            <a:r>
              <a:rPr lang="cs-CZ" sz="40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Spolupráce se stacionářem v Třinci</a:t>
            </a:r>
          </a:p>
        </p:txBody>
      </p:sp>
    </p:spTree>
    <p:extLst>
      <p:ext uri="{BB962C8B-B14F-4D97-AF65-F5344CB8AC3E}">
        <p14:creationId xmlns:p14="http://schemas.microsoft.com/office/powerpoint/2010/main" val="4179676717"/>
      </p:ext>
    </p:extLst>
  </p:cSld>
  <p:clrMapOvr>
    <a:masterClrMapping/>
  </p:clrMapOvr>
  <p:transition advClick="0" advTm="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6825" y="300764"/>
            <a:ext cx="10641874" cy="1143000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501DAB"/>
                </a:solidFill>
                <a:latin typeface="Bahnschrift SemiBold" panose="020B0502040204020203" pitchFamily="34" charset="0"/>
              </a:rPr>
              <a:t>Každoročně pořádáme tradiční „Blešák“</a:t>
            </a:r>
          </a:p>
        </p:txBody>
      </p:sp>
      <p:pic>
        <p:nvPicPr>
          <p:cNvPr id="8196" name="Picture 4" descr="https://www.gmct.cz/data/mediapool/20221215/blesak_022.jpg">
            <a:extLst>
              <a:ext uri="{FF2B5EF4-FFF2-40B4-BE49-F238E27FC236}">
                <a16:creationId xmlns:a16="http://schemas.microsoft.com/office/drawing/2014/main" id="{2647B624-3D1E-4E8B-832B-1E27ED547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6" y="1263945"/>
            <a:ext cx="5794744" cy="409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www.gmct.cz/data/mediapool/20221215/blesak_008.jpg">
            <a:extLst>
              <a:ext uri="{FF2B5EF4-FFF2-40B4-BE49-F238E27FC236}">
                <a16:creationId xmlns:a16="http://schemas.microsoft.com/office/drawing/2014/main" id="{77BF7747-ECA7-4461-8653-EB218D6D1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07695"/>
            <a:ext cx="5895469" cy="378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55252023-9D28-4272-BF4C-2E492C2AB4DC}"/>
              </a:ext>
            </a:extLst>
          </p:cNvPr>
          <p:cNvSpPr txBox="1">
            <a:spLocks/>
          </p:cNvSpPr>
          <p:nvPr/>
        </p:nvSpPr>
        <p:spPr>
          <a:xfrm>
            <a:off x="186376" y="5673009"/>
            <a:ext cx="5794744" cy="884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FFFF00"/>
                </a:solidFill>
                <a:latin typeface="Bahnschrift SemiBold" panose="020B0502040204020203" pitchFamily="34" charset="0"/>
              </a:rPr>
              <a:t>Výtěžek pro organizaci HAIMA</a:t>
            </a:r>
          </a:p>
        </p:txBody>
      </p:sp>
    </p:spTree>
    <p:extLst>
      <p:ext uri="{BB962C8B-B14F-4D97-AF65-F5344CB8AC3E}">
        <p14:creationId xmlns:p14="http://schemas.microsoft.com/office/powerpoint/2010/main" val="2794429494"/>
      </p:ext>
    </p:extLst>
  </p:cSld>
  <p:clrMapOvr>
    <a:masterClrMapping/>
  </p:clrMapOvr>
  <p:transition advClick="0"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567608" y="2132856"/>
            <a:ext cx="78489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chemeClr val="hlink"/>
              </a:buClr>
              <a:buSzPct val="140000"/>
              <a:buFont typeface="Wingdings" pitchFamily="2" charset="2"/>
              <a:buNone/>
            </a:pPr>
            <a:r>
              <a:rPr lang="cs-CZ" sz="2800" dirty="0">
                <a:solidFill>
                  <a:srgbClr val="F7F06D"/>
                </a:solidFill>
                <a:latin typeface="Calibri" pitchFamily="34" charset="0"/>
              </a:rPr>
              <a:t> </a:t>
            </a:r>
            <a:r>
              <a:rPr lang="cs-CZ" sz="2800" dirty="0">
                <a:solidFill>
                  <a:srgbClr val="6600FF"/>
                </a:solidFill>
                <a:latin typeface="Bahnschrift SemiLight" panose="020B0502040204020203" pitchFamily="34" charset="0"/>
              </a:rPr>
              <a:t>Středoškolský klub nabízí i mimoškolní aktivity</a:t>
            </a:r>
          </a:p>
        </p:txBody>
      </p:sp>
      <p:pic>
        <p:nvPicPr>
          <p:cNvPr id="39939" name="Picture 13" descr="MCj02981650000[1]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289" y="1571625"/>
            <a:ext cx="917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ovéPole 15"/>
          <p:cNvSpPr txBox="1">
            <a:spLocks noChangeArrowheads="1"/>
          </p:cNvSpPr>
          <p:nvPr/>
        </p:nvSpPr>
        <p:spPr bwMode="auto">
          <a:xfrm>
            <a:off x="3183810" y="3097544"/>
            <a:ext cx="5286375" cy="306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800" dirty="0">
                <a:solidFill>
                  <a:srgbClr val="6600FF"/>
                </a:solidFill>
              </a:rPr>
              <a:t>Robotický kroužek</a:t>
            </a:r>
          </a:p>
          <a:p>
            <a:pPr algn="ctr">
              <a:spcAft>
                <a:spcPts val="600"/>
              </a:spcAft>
            </a:pPr>
            <a:r>
              <a:rPr lang="cs-CZ" sz="2800" dirty="0">
                <a:solidFill>
                  <a:srgbClr val="6600FF"/>
                </a:solidFill>
              </a:rPr>
              <a:t>Chemický kroužek</a:t>
            </a:r>
          </a:p>
          <a:p>
            <a:pPr algn="ctr">
              <a:spcAft>
                <a:spcPts val="600"/>
              </a:spcAft>
            </a:pPr>
            <a:r>
              <a:rPr lang="cs-CZ" sz="2800" dirty="0">
                <a:solidFill>
                  <a:srgbClr val="6600FF"/>
                </a:solidFill>
              </a:rPr>
              <a:t>Příprava FCE, DELF</a:t>
            </a:r>
          </a:p>
          <a:p>
            <a:pPr algn="ctr">
              <a:spcAft>
                <a:spcPts val="600"/>
              </a:spcAft>
            </a:pPr>
            <a:r>
              <a:rPr lang="cs-CZ" sz="2800" dirty="0">
                <a:solidFill>
                  <a:srgbClr val="6600FF"/>
                </a:solidFill>
              </a:rPr>
              <a:t>Dramatický kroužek</a:t>
            </a:r>
          </a:p>
          <a:p>
            <a:pPr algn="ctr">
              <a:spcAft>
                <a:spcPts val="600"/>
              </a:spcAft>
            </a:pPr>
            <a:r>
              <a:rPr lang="cs-CZ" sz="2800" dirty="0">
                <a:solidFill>
                  <a:srgbClr val="6600FF"/>
                </a:solidFill>
              </a:rPr>
              <a:t>Matematický kroužek</a:t>
            </a:r>
          </a:p>
          <a:p>
            <a:pPr algn="ctr">
              <a:spcAft>
                <a:spcPts val="600"/>
              </a:spcAft>
            </a:pPr>
            <a:endParaRPr lang="cs-CZ" sz="2800" dirty="0">
              <a:solidFill>
                <a:srgbClr val="6600FF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692434" y="698079"/>
            <a:ext cx="5468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Škola není jen výuka</a:t>
            </a:r>
          </a:p>
        </p:txBody>
      </p:sp>
    </p:spTree>
    <p:extLst>
      <p:ext uri="{BB962C8B-B14F-4D97-AF65-F5344CB8AC3E}">
        <p14:creationId xmlns:p14="http://schemas.microsoft.com/office/powerpoint/2010/main" val="1033443717"/>
      </p:ext>
    </p:extLst>
  </p:cSld>
  <p:clrMapOvr>
    <a:masterClrMapping/>
  </p:clrMapOvr>
  <p:transition advClick="0" advTm="5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712562" y="2909017"/>
            <a:ext cx="52863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 dirty="0">
                <a:solidFill>
                  <a:srgbClr val="2A5C94"/>
                </a:solidFill>
              </a:rPr>
              <a:t>Florbal, Softball, Odbíjená</a:t>
            </a:r>
          </a:p>
          <a:p>
            <a:pPr algn="ctr"/>
            <a:r>
              <a:rPr lang="cs-CZ" sz="2800" b="1" dirty="0">
                <a:solidFill>
                  <a:srgbClr val="2A5C94"/>
                </a:solidFill>
              </a:rPr>
              <a:t>Florbalová liga tříd</a:t>
            </a:r>
          </a:p>
          <a:p>
            <a:pPr algn="ctr"/>
            <a:r>
              <a:rPr lang="cs-CZ" sz="2800" b="1" dirty="0">
                <a:solidFill>
                  <a:srgbClr val="2A5C94"/>
                </a:solidFill>
              </a:rPr>
              <a:t>Volné sportování</a:t>
            </a:r>
          </a:p>
        </p:txBody>
      </p:sp>
      <p:pic>
        <p:nvPicPr>
          <p:cNvPr id="7" name="Obrázek 6" descr="Znak_SKG0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912848" y="849236"/>
            <a:ext cx="1695450" cy="165735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954920" y="1677911"/>
            <a:ext cx="47525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cap="all" dirty="0" err="1">
                <a:ln w="0"/>
                <a:solidFill>
                  <a:srgbClr val="6600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SPortovní</a:t>
            </a:r>
            <a:r>
              <a:rPr lang="cs-CZ" sz="2800" b="1" cap="all" dirty="0">
                <a:ln w="0"/>
                <a:solidFill>
                  <a:srgbClr val="6600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klub Gymnázia</a:t>
            </a:r>
            <a:br>
              <a:rPr lang="cs-CZ" sz="2800" b="1" cap="all" dirty="0">
                <a:ln w="0"/>
                <a:solidFill>
                  <a:srgbClr val="6600FF"/>
                </a:soli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cs-CZ" sz="2800" b="1" cap="all" dirty="0">
                <a:ln w="0"/>
                <a:solidFill>
                  <a:srgbClr val="6600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nabízí</a:t>
            </a:r>
          </a:p>
          <a:p>
            <a:endParaRPr lang="cs-CZ" dirty="0"/>
          </a:p>
        </p:txBody>
      </p:sp>
      <p:pic>
        <p:nvPicPr>
          <p:cNvPr id="8" name="Obrázek 7" descr="IMG_95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520" y="4362300"/>
            <a:ext cx="2902856" cy="217714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3140968"/>
            <a:ext cx="4644008" cy="348300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371703" y="543421"/>
            <a:ext cx="5468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Škola není jen výuka</a:t>
            </a:r>
          </a:p>
        </p:txBody>
      </p:sp>
    </p:spTree>
    <p:extLst>
      <p:ext uri="{BB962C8B-B14F-4D97-AF65-F5344CB8AC3E}">
        <p14:creationId xmlns:p14="http://schemas.microsoft.com/office/powerpoint/2010/main" val="2460490137"/>
      </p:ext>
    </p:extLst>
  </p:cSld>
  <p:clrMapOvr>
    <a:masterClrMapping/>
  </p:clrMapOvr>
  <p:transition advClick="0" advTm="5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98121"/>
            <a:ext cx="11630850" cy="16209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6600FF"/>
                </a:solidFill>
                <a:latin typeface="Bahnschrift SemiBold" panose="020B0502040204020203" pitchFamily="34" charset="0"/>
              </a:rPr>
              <a:t>Těšíme se na shledanou </a:t>
            </a:r>
            <a:br>
              <a:rPr lang="cs-CZ" dirty="0">
                <a:solidFill>
                  <a:srgbClr val="6600FF"/>
                </a:solidFill>
                <a:latin typeface="Bahnschrift SemiBold" panose="020B0502040204020203" pitchFamily="34" charset="0"/>
              </a:rPr>
            </a:br>
            <a:r>
              <a:rPr lang="cs-CZ" dirty="0">
                <a:solidFill>
                  <a:srgbClr val="6600FF"/>
                </a:solidFill>
                <a:latin typeface="Bahnschrift SemiBold" panose="020B0502040204020203" pitchFamily="34" charset="0"/>
              </a:rPr>
              <a:t>na Dni otevřených dveří </a:t>
            </a:r>
            <a:r>
              <a:rPr lang="cs-CZ" sz="42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28.11.2024 15.00 – 18.00 !!!</a:t>
            </a:r>
            <a:br>
              <a:rPr lang="cs-CZ" sz="4200" dirty="0">
                <a:solidFill>
                  <a:srgbClr val="F7F06D"/>
                </a:solidFill>
              </a:rPr>
            </a:br>
            <a:r>
              <a:rPr lang="cs-CZ" sz="4200" dirty="0">
                <a:solidFill>
                  <a:srgbClr val="F7F06D"/>
                </a:solidFill>
              </a:rPr>
              <a:t> </a:t>
            </a:r>
          </a:p>
        </p:txBody>
      </p:sp>
      <p:pic>
        <p:nvPicPr>
          <p:cNvPr id="1026" name="Picture 2" descr="F:\NOVÁ PREZENTACE GmCT2011\GGG_doplnění_obr_prez\DOD_201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49774" y="1828426"/>
            <a:ext cx="2520280" cy="4392787"/>
          </a:xfrm>
          <a:prstGeom prst="rect">
            <a:avLst/>
          </a:prstGeom>
          <a:noFill/>
        </p:spPr>
      </p:pic>
      <p:pic>
        <p:nvPicPr>
          <p:cNvPr id="1027" name="Picture 3" descr="F:\NOVÁ PREZENTACE GmCT2011\GGG_doplnění_obr_prez\GmCT_DO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89421" y="2386787"/>
            <a:ext cx="5112568" cy="3834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7341852"/>
      </p:ext>
    </p:extLst>
  </p:cSld>
  <p:clrMapOvr>
    <a:masterClrMapping/>
  </p:clrMapOvr>
  <p:transition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4893" y="145915"/>
            <a:ext cx="10600872" cy="1325563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>
                <a:solidFill>
                  <a:srgbClr val="501DAB"/>
                </a:solidFill>
                <a:latin typeface="Bahnschrift SemiBold" panose="020B0502040204020203" pitchFamily="34" charset="0"/>
                <a:ea typeface="Kozuka Gothic Pr6N M" panose="020B0700000000000000" pitchFamily="34" charset="-128"/>
              </a:rPr>
              <a:t>Uplatnění absolventů v 2017 – 2024</a:t>
            </a:r>
            <a:br>
              <a:rPr lang="cs-CZ" sz="3600" b="1" dirty="0">
                <a:solidFill>
                  <a:srgbClr val="501DAB"/>
                </a:solidFill>
                <a:latin typeface="Bahnschrift SemiBold" panose="020B0502040204020203" pitchFamily="34" charset="0"/>
                <a:ea typeface="Kozuka Gothic Pr6N M" panose="020B0700000000000000" pitchFamily="34" charset="-128"/>
              </a:rPr>
            </a:br>
            <a:r>
              <a:rPr lang="cs-CZ" sz="3600" b="1" dirty="0">
                <a:solidFill>
                  <a:srgbClr val="501DAB"/>
                </a:solidFill>
                <a:latin typeface="Bahnschrift SemiBold" panose="020B0502040204020203" pitchFamily="34" charset="0"/>
                <a:ea typeface="Kozuka Gothic Pr6N M" panose="020B0700000000000000" pitchFamily="34" charset="-128"/>
              </a:rPr>
              <a:t>úspěšnost přijetí na VŠ v %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1403259"/>
              </p:ext>
            </p:extLst>
          </p:nvPr>
        </p:nvGraphicFramePr>
        <p:xfrm>
          <a:off x="2260600" y="1697390"/>
          <a:ext cx="7467600" cy="452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7503720"/>
      </p:ext>
    </p:extLst>
  </p:cSld>
  <p:clrMapOvr>
    <a:masterClrMapping/>
  </p:clrMapOvr>
  <p:transition advClick="0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2412" y="123718"/>
            <a:ext cx="10466328" cy="1145426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501DAB"/>
                </a:solidFill>
                <a:latin typeface="Bahnschrift SemiBold" panose="020B0502040204020203" pitchFamily="34" charset="0"/>
                <a:ea typeface="Kozuka Gothic Pr6N M" panose="020B0700000000000000" pitchFamily="34" charset="-128"/>
              </a:rPr>
              <a:t>… a tak to vypadá uvnitř</a:t>
            </a:r>
          </a:p>
        </p:txBody>
      </p:sp>
      <p:pic>
        <p:nvPicPr>
          <p:cNvPr id="3" name="Obrázek 2" descr="100_1089.JPG"/>
          <p:cNvPicPr>
            <a:picLocks noChangeAspect="1"/>
          </p:cNvPicPr>
          <p:nvPr/>
        </p:nvPicPr>
        <p:blipFill>
          <a:blip r:embed="rId3" cstate="screen">
            <a:lum bright="10000"/>
          </a:blip>
          <a:stretch>
            <a:fillRect/>
          </a:stretch>
        </p:blipFill>
        <p:spPr>
          <a:xfrm>
            <a:off x="1775520" y="1260000"/>
            <a:ext cx="3148216" cy="23611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435" y="4059884"/>
            <a:ext cx="3709851" cy="254992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412" y="4059884"/>
            <a:ext cx="3149694" cy="23583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435" y="1147928"/>
            <a:ext cx="3709851" cy="24732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2399222"/>
      </p:ext>
    </p:extLst>
  </p:cSld>
  <p:clrMapOvr>
    <a:masterClrMapping/>
  </p:clrMapOvr>
  <p:transition advClick="0"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4786" y="0"/>
            <a:ext cx="8229600" cy="885076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F7F06D"/>
                </a:solidFill>
              </a:rPr>
              <a:t> </a:t>
            </a:r>
            <a:r>
              <a:rPr lang="cs-CZ" sz="3600" b="1" dirty="0">
                <a:solidFill>
                  <a:srgbClr val="501DAB"/>
                </a:solidFill>
                <a:latin typeface="Bahnschrift SemiBold" panose="020B0502040204020203" pitchFamily="34" charset="0"/>
                <a:ea typeface="Kozuka Gothic Pr6N M" panose="020B0700000000000000" pitchFamily="34" charset="-128"/>
              </a:rPr>
              <a:t>Modernizované učebny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817" y="3933056"/>
            <a:ext cx="3750784" cy="267592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4" y="885077"/>
            <a:ext cx="3628100" cy="27165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38" y="3809999"/>
            <a:ext cx="3763965" cy="2798983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DF8C9766-E3B7-471A-B5CB-BEAC7BCBAD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35" y="874702"/>
            <a:ext cx="3750784" cy="281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45080"/>
      </p:ext>
    </p:extLst>
  </p:cSld>
  <p:clrMapOvr>
    <a:masterClrMapping/>
  </p:clrMapOvr>
  <p:transition advClick="0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81" y="4457341"/>
            <a:ext cx="3887744" cy="230913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5" y="1756629"/>
            <a:ext cx="3929166" cy="4660626"/>
          </a:xfrm>
          <a:prstGeom prst="rect">
            <a:avLst/>
          </a:prstGeom>
        </p:spPr>
      </p:pic>
      <p:sp>
        <p:nvSpPr>
          <p:cNvPr id="11" name="Nadpis 3"/>
          <p:cNvSpPr>
            <a:spLocks noGrp="1"/>
          </p:cNvSpPr>
          <p:nvPr>
            <p:ph type="title"/>
          </p:nvPr>
        </p:nvSpPr>
        <p:spPr>
          <a:xfrm>
            <a:off x="950092" y="9152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>
                <a:solidFill>
                  <a:srgbClr val="501DAB"/>
                </a:solidFill>
                <a:latin typeface="Bahnschrift SemiBold" panose="020B0502040204020203" pitchFamily="34" charset="0"/>
                <a:ea typeface="Kozuka Gothic Pr6N M" panose="020B0700000000000000" pitchFamily="34" charset="-128"/>
              </a:rPr>
              <a:t>Ve výuce i mimo ni pracujeme</a:t>
            </a:r>
            <a:br>
              <a:rPr lang="cs-CZ" sz="3600" b="1" dirty="0">
                <a:solidFill>
                  <a:srgbClr val="501DAB"/>
                </a:solidFill>
                <a:latin typeface="Bahnschrift SemiBold" panose="020B0502040204020203" pitchFamily="34" charset="0"/>
                <a:ea typeface="Kozuka Gothic Pr6N M" panose="020B0700000000000000" pitchFamily="34" charset="-128"/>
              </a:rPr>
            </a:br>
            <a:r>
              <a:rPr lang="cs-CZ" sz="3600" b="1" dirty="0">
                <a:solidFill>
                  <a:srgbClr val="501DAB"/>
                </a:solidFill>
                <a:latin typeface="Bahnschrift SemiBold" panose="020B0502040204020203" pitchFamily="34" charset="0"/>
                <a:ea typeface="Kozuka Gothic Pr6N M" panose="020B0700000000000000" pitchFamily="34" charset="-128"/>
              </a:rPr>
              <a:t>s nejmodernější technikou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48C619-9A2E-4A32-A0EA-CE1391279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03" y="1320360"/>
            <a:ext cx="3887743" cy="296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2924"/>
      </p:ext>
    </p:extLst>
  </p:cSld>
  <p:clrMapOvr>
    <a:masterClrMapping/>
  </p:clrMapOvr>
  <p:transition advClick="0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950092" y="9152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>
                <a:solidFill>
                  <a:srgbClr val="501DAB"/>
                </a:solidFill>
                <a:latin typeface="Bahnschrift SemiBold" panose="020B0502040204020203" pitchFamily="34" charset="0"/>
                <a:ea typeface="Kozuka Gothic Pr6N M" panose="020B0700000000000000" pitchFamily="34" charset="-128"/>
              </a:rPr>
              <a:t>Novinky minulého období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83771" y="1262743"/>
            <a:ext cx="10511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Otevření nové specializované  učebny pro fyziku a přírodovědné předměty </a:t>
            </a:r>
            <a:br>
              <a:rPr lang="cs-CZ" sz="2400" dirty="0">
                <a:solidFill>
                  <a:srgbClr val="6600FF"/>
                </a:solidFill>
                <a:latin typeface="Bahnschrift SemiBold" panose="020B0502040204020203" pitchFamily="34" charset="0"/>
              </a:rPr>
            </a:br>
            <a:r>
              <a:rPr lang="cs-CZ" sz="24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a výuku s využitím virtuální reality.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FC7B90-2B5E-4925-83DD-4B2325453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1" y="2360171"/>
            <a:ext cx="5285274" cy="35213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2E3FCE4-2215-484F-B746-54AE91ACE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56064"/>
            <a:ext cx="5912530" cy="352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20214"/>
      </p:ext>
    </p:extLst>
  </p:cSld>
  <p:clrMapOvr>
    <a:masterClrMapping/>
  </p:clrMapOvr>
  <p:transition advClick="0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950092" y="91522"/>
            <a:ext cx="10515600" cy="1136257"/>
          </a:xfrm>
        </p:spPr>
        <p:txBody>
          <a:bodyPr>
            <a:noAutofit/>
          </a:bodyPr>
          <a:lstStyle/>
          <a:p>
            <a:pPr algn="ctr"/>
            <a:r>
              <a:rPr lang="cs-CZ" b="1" dirty="0">
                <a:solidFill>
                  <a:srgbClr val="501DAB"/>
                </a:solidFill>
                <a:latin typeface="Bahnschrift SemiBold" panose="020B0502040204020203" pitchFamily="34" charset="0"/>
                <a:ea typeface="Kozuka Gothic Pr6N M" panose="020B0700000000000000" pitchFamily="34" charset="-128"/>
              </a:rPr>
              <a:t>Novinky minulého období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27017" y="1173245"/>
            <a:ext cx="5495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Dokončení sportovní haly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2" y="2008882"/>
            <a:ext cx="5604823" cy="420361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06" y="4499278"/>
            <a:ext cx="5677988" cy="203520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006" y="1496410"/>
            <a:ext cx="5767600" cy="271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35896"/>
      </p:ext>
    </p:extLst>
  </p:cSld>
  <p:clrMapOvr>
    <a:masterClrMapping/>
  </p:clrMapOvr>
  <p:transition advClick="0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3"/>
          <p:cNvSpPr>
            <a:spLocks noGrp="1"/>
          </p:cNvSpPr>
          <p:nvPr>
            <p:ph type="title"/>
          </p:nvPr>
        </p:nvSpPr>
        <p:spPr>
          <a:xfrm>
            <a:off x="950092" y="91522"/>
            <a:ext cx="10515600" cy="1136257"/>
          </a:xfrm>
        </p:spPr>
        <p:txBody>
          <a:bodyPr>
            <a:noAutofit/>
          </a:bodyPr>
          <a:lstStyle/>
          <a:p>
            <a:pPr algn="ctr"/>
            <a:r>
              <a:rPr lang="cs-CZ" b="1" dirty="0">
                <a:solidFill>
                  <a:srgbClr val="501DAB"/>
                </a:solidFill>
                <a:latin typeface="Bahnschrift SemiBold" panose="020B0502040204020203" pitchFamily="34" charset="0"/>
                <a:ea typeface="Kozuka Gothic Pr6N M" panose="020B0700000000000000" pitchFamily="34" charset="-128"/>
              </a:rPr>
              <a:t>Novinky minulého období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761830" y="1797938"/>
            <a:ext cx="5677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6600FF"/>
                </a:solidFill>
                <a:latin typeface="Bahnschrift SemiBold" panose="020B0502040204020203" pitchFamily="34" charset="0"/>
              </a:rPr>
              <a:t>Dokončení venkovního areálu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EF60995-CB30-4CF4-A410-271392D30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73" y="2127167"/>
            <a:ext cx="4564097" cy="386315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684BCB4-2986-4740-BB00-53A8AB475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95" y="2952872"/>
            <a:ext cx="6165258" cy="30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79812"/>
      </p:ext>
    </p:extLst>
  </p:cSld>
  <p:clrMapOvr>
    <a:masterClrMapping/>
  </p:clrMapOvr>
  <p:transition advClick="0" advTm="500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7.5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0.1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530</TotalTime>
  <Words>381</Words>
  <Application>Microsoft Office PowerPoint</Application>
  <PresentationFormat>Širokoúhlá obrazovka</PresentationFormat>
  <Paragraphs>67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4" baseType="lpstr">
      <vt:lpstr>Arial</vt:lpstr>
      <vt:lpstr>Bahnschrift SemiBold</vt:lpstr>
      <vt:lpstr>Bahnschrift SemiLight</vt:lpstr>
      <vt:lpstr>Calibri</vt:lpstr>
      <vt:lpstr>Calibri Light</vt:lpstr>
      <vt:lpstr>Kozuka Gothic Pr6N M</vt:lpstr>
      <vt:lpstr>Wingdings</vt:lpstr>
      <vt:lpstr>Motiv Office</vt:lpstr>
      <vt:lpstr>Gymnázium Josefa Božka, Český Těšín, příspěvková organizace</vt:lpstr>
      <vt:lpstr>Gymnázium Josefa Božka, Český Těšín, příspěvková organizace</vt:lpstr>
      <vt:lpstr>Uplatnění absolventů v 2017 – 2024 úspěšnost přijetí na VŠ v %</vt:lpstr>
      <vt:lpstr>… a tak to vypadá uvnitř</vt:lpstr>
      <vt:lpstr> Modernizované učebny</vt:lpstr>
      <vt:lpstr>Ve výuce i mimo ni pracujeme s nejmodernější technikou</vt:lpstr>
      <vt:lpstr>Novinky minulého období</vt:lpstr>
      <vt:lpstr>Novinky minulého období</vt:lpstr>
      <vt:lpstr>Novinky minulého období</vt:lpstr>
      <vt:lpstr>Novinky minulého období</vt:lpstr>
      <vt:lpstr>Obědy ve školní jídelně</vt:lpstr>
      <vt:lpstr>Ze života našich studentů</vt:lpstr>
      <vt:lpstr>Ze života našich studentů</vt:lpstr>
      <vt:lpstr>Ze života našich studentů</vt:lpstr>
      <vt:lpstr>Ze života našich studentů</vt:lpstr>
      <vt:lpstr>Ze života našich studentů</vt:lpstr>
      <vt:lpstr>Úspěchy našich studentů v soutěžích</vt:lpstr>
      <vt:lpstr>Úspěchy našich studentů v soutěžích</vt:lpstr>
      <vt:lpstr>Úspěchy našich studentů v soutěžích 2023/2024</vt:lpstr>
      <vt:lpstr>Soutěže pořádané školou</vt:lpstr>
      <vt:lpstr>Další aktivity studentů</vt:lpstr>
      <vt:lpstr>Zapojujeme se i do charitativních akcí</vt:lpstr>
      <vt:lpstr>Každoročně pořádáme tradiční „Blešák“</vt:lpstr>
      <vt:lpstr>Prezentace aplikace PowerPoint</vt:lpstr>
      <vt:lpstr>Prezentace aplikace PowerPoint</vt:lpstr>
      <vt:lpstr>Těšíme se na shledanou  na Dni otevřených dveří 28.11.2024 15.00 – 18.00 !!!  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Gymnázium Josefa Božka, Český Těšín, příspěvková organizace</dc:title>
  <dc:creator>Jiří Pavelka</dc:creator>
  <cp:lastModifiedBy>Tomáš Zika</cp:lastModifiedBy>
  <cp:revision>80</cp:revision>
  <dcterms:created xsi:type="dcterms:W3CDTF">2021-01-05T16:42:43Z</dcterms:created>
  <dcterms:modified xsi:type="dcterms:W3CDTF">2024-10-01T12:58:04Z</dcterms:modified>
</cp:coreProperties>
</file>